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7"/>
  </p:notesMasterIdLst>
  <p:handoutMasterIdLst>
    <p:handoutMasterId r:id="rId58"/>
  </p:handoutMasterIdLst>
  <p:sldIdLst>
    <p:sldId id="327" r:id="rId5"/>
    <p:sldId id="330" r:id="rId6"/>
    <p:sldId id="331" r:id="rId7"/>
    <p:sldId id="332" r:id="rId8"/>
    <p:sldId id="298" r:id="rId9"/>
    <p:sldId id="262" r:id="rId10"/>
    <p:sldId id="263" r:id="rId11"/>
    <p:sldId id="299" r:id="rId12"/>
    <p:sldId id="302" r:id="rId13"/>
    <p:sldId id="264" r:id="rId14"/>
    <p:sldId id="333" r:id="rId15"/>
    <p:sldId id="266" r:id="rId16"/>
    <p:sldId id="265" r:id="rId17"/>
    <p:sldId id="276" r:id="rId18"/>
    <p:sldId id="336" r:id="rId19"/>
    <p:sldId id="303" r:id="rId20"/>
    <p:sldId id="337" r:id="rId21"/>
    <p:sldId id="293" r:id="rId22"/>
    <p:sldId id="338" r:id="rId23"/>
    <p:sldId id="339" r:id="rId24"/>
    <p:sldId id="284" r:id="rId25"/>
    <p:sldId id="269" r:id="rId26"/>
    <p:sldId id="304" r:id="rId27"/>
    <p:sldId id="305" r:id="rId28"/>
    <p:sldId id="307" r:id="rId29"/>
    <p:sldId id="306" r:id="rId30"/>
    <p:sldId id="308" r:id="rId31"/>
    <p:sldId id="335" r:id="rId32"/>
    <p:sldId id="270" r:id="rId33"/>
    <p:sldId id="309" r:id="rId34"/>
    <p:sldId id="310" r:id="rId35"/>
    <p:sldId id="311" r:id="rId36"/>
    <p:sldId id="312" r:id="rId37"/>
    <p:sldId id="314" r:id="rId38"/>
    <p:sldId id="313" r:id="rId39"/>
    <p:sldId id="315" r:id="rId40"/>
    <p:sldId id="316" r:id="rId41"/>
    <p:sldId id="317" r:id="rId42"/>
    <p:sldId id="294" r:id="rId43"/>
    <p:sldId id="296" r:id="rId44"/>
    <p:sldId id="318" r:id="rId45"/>
    <p:sldId id="340" r:id="rId46"/>
    <p:sldId id="319" r:id="rId47"/>
    <p:sldId id="321" r:id="rId48"/>
    <p:sldId id="322" r:id="rId49"/>
    <p:sldId id="323" r:id="rId50"/>
    <p:sldId id="324" r:id="rId51"/>
    <p:sldId id="288" r:id="rId52"/>
    <p:sldId id="289" r:id="rId53"/>
    <p:sldId id="320" r:id="rId54"/>
    <p:sldId id="274" r:id="rId55"/>
    <p:sldId id="329" r:id="rId5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54" d="100"/>
          <a:sy n="54" d="100"/>
        </p:scale>
        <p:origin x="1320" y="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12/12/2023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755056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367221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2037461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688866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MikheilKvizhinadze2001/Applied_Data_Science_Capstone_IBM/blob/main/labs-jupyter-spacex-Data%20wrangling%20(1).ipynb"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ikheilKvizhinadze2001/Applied_Data_Science_Capstone_IBM/blob/main/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ikheilKvizhinadze2001/Applied_Data_Science_Capstone_IBM/blob/main/jupyter-labs-eda-sql-coursera_sqllite%20(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MikheilKvizhinadze2001/Applied_Data_Science_Capstone_IBM/blob/main/Folium_Visualization.ipynb"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MikheilKvizhinadze2001/Applied_Data_Science_Capstone_IBM/blob/main/spacex_dash_app.py"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github.com/MikheilKvizhinadze2001/Applied_Data_Science_Capstone_IBM/blob/main/jupyter-labs-spacex-data-collection-api.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ikheilKvizhinadze2001/Applied_Data_Science_Capstone_IBM/blob/main/web_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Mikheil </a:t>
            </a:r>
            <a:r>
              <a:rPr lang="en-US" dirty="0" err="1">
                <a:solidFill>
                  <a:schemeClr val="bg2"/>
                </a:solidFill>
                <a:latin typeface="Abadi"/>
                <a:ea typeface="SF Pro" pitchFamily="2" charset="0"/>
                <a:cs typeface="SF Pro" pitchFamily="2" charset="0"/>
              </a:rPr>
              <a:t>Kvizhinadze</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December 12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322573"/>
            <a:ext cx="5023820" cy="5183765"/>
          </a:xfrm>
          <a:prstGeom prst="rect">
            <a:avLst/>
          </a:prstGeom>
        </p:spPr>
        <p:txBody>
          <a:bodyPr/>
          <a:lstStyle/>
          <a:p>
            <a:pPr algn="l"/>
            <a:r>
              <a:rPr lang="en-US" b="0" i="0" dirty="0">
                <a:effectLst/>
                <a:latin typeface="Abadi" panose="020B0604020104020204" pitchFamily="34" charset="0"/>
              </a:rPr>
              <a:t>Data Wrangling Process for SpaceX Falcon 9 Landing Analysis</a:t>
            </a:r>
          </a:p>
          <a:p>
            <a:pPr marL="742950" lvl="1" indent="-285750" algn="l">
              <a:buFont typeface="Arial" panose="020B0604020202020204" pitchFamily="34" charset="0"/>
              <a:buChar char="•"/>
            </a:pPr>
            <a:r>
              <a:rPr lang="en-US" b="0" i="0" dirty="0">
                <a:effectLst/>
                <a:latin typeface="Abadi" panose="020B0604020104020204" pitchFamily="34" charset="0"/>
              </a:rPr>
              <a:t>Data Acquisition:</a:t>
            </a:r>
          </a:p>
          <a:p>
            <a:pPr marL="1143000" lvl="2" indent="-228600" algn="l">
              <a:buFont typeface="Arial" panose="020B0604020202020204" pitchFamily="34" charset="0"/>
              <a:buChar char="•"/>
            </a:pPr>
            <a:r>
              <a:rPr lang="en-US" b="0" i="0" dirty="0">
                <a:effectLst/>
                <a:latin typeface="Abadi" panose="020B0604020104020204" pitchFamily="34" charset="0"/>
              </a:rPr>
              <a:t>Reading data from CSV file</a:t>
            </a:r>
          </a:p>
          <a:p>
            <a:pPr marL="742950" lvl="1" indent="-285750" algn="l">
              <a:buFont typeface="Arial" panose="020B0604020202020204" pitchFamily="34" charset="0"/>
              <a:buChar char="•"/>
            </a:pPr>
            <a:r>
              <a:rPr lang="en-US" b="0" i="0" dirty="0">
                <a:effectLst/>
                <a:latin typeface="Abadi" panose="020B0604020104020204" pitchFamily="34" charset="0"/>
              </a:rPr>
              <a:t>Data Cleaning:</a:t>
            </a:r>
          </a:p>
          <a:p>
            <a:pPr marL="1143000" lvl="2" indent="-228600" algn="l">
              <a:buFont typeface="Arial" panose="020B0604020202020204" pitchFamily="34" charset="0"/>
              <a:buChar char="•"/>
            </a:pPr>
            <a:r>
              <a:rPr lang="en-US" b="0" i="0" dirty="0">
                <a:effectLst/>
                <a:latin typeface="Abadi" panose="020B0604020104020204" pitchFamily="34" charset="0"/>
              </a:rPr>
              <a:t>Identifying and handling missing values.</a:t>
            </a:r>
          </a:p>
          <a:p>
            <a:pPr marL="1143000" lvl="2" indent="-228600" algn="l">
              <a:buFont typeface="Arial" panose="020B0604020202020204" pitchFamily="34" charset="0"/>
              <a:buChar char="•"/>
            </a:pPr>
            <a:r>
              <a:rPr lang="en-US" b="0" i="0" dirty="0">
                <a:effectLst/>
                <a:latin typeface="Abadi" panose="020B0604020104020204" pitchFamily="34" charset="0"/>
              </a:rPr>
              <a:t>Addressing inconsistencies and formatting issues.</a:t>
            </a:r>
          </a:p>
          <a:p>
            <a:pPr marL="0" indent="0">
              <a:buNone/>
            </a:pPr>
            <a:endParaRPr lang="en-US" dirty="0">
              <a:latin typeface="Abadi" panose="020B0604020104020204" pitchFamily="34" charset="0"/>
            </a:endParaRPr>
          </a:p>
          <a:p>
            <a:endParaRPr lang="en-US" dirty="0">
              <a:latin typeface="Abadi" panose="020B0604020104020204" pitchFamily="34" charset="0"/>
            </a:endParaRPr>
          </a:p>
          <a:p>
            <a:endParaRPr lang="en-US" dirty="0">
              <a:latin typeface="Abadi" panose="020B0604020104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descr="A screenshot of a computer&#10;&#10;Description automatically generated">
            <a:extLst>
              <a:ext uri="{FF2B5EF4-FFF2-40B4-BE49-F238E27FC236}">
                <a16:creationId xmlns:a16="http://schemas.microsoft.com/office/drawing/2014/main" id="{0C1C4EFD-C431-4E85-6381-7DCDC485EAF3}"/>
              </a:ext>
            </a:extLst>
          </p:cNvPr>
          <p:cNvPicPr>
            <a:picLocks noChangeAspect="1"/>
          </p:cNvPicPr>
          <p:nvPr/>
        </p:nvPicPr>
        <p:blipFill>
          <a:blip r:embed="rId3"/>
          <a:stretch>
            <a:fillRect/>
          </a:stretch>
        </p:blipFill>
        <p:spPr>
          <a:xfrm>
            <a:off x="5023820" y="1322573"/>
            <a:ext cx="7381904" cy="4903819"/>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40516F-2DB7-58BA-8399-24631019EA70}"/>
              </a:ext>
            </a:extLst>
          </p:cNvPr>
          <p:cNvSpPr>
            <a:spLocks noGrp="1"/>
          </p:cNvSpPr>
          <p:nvPr>
            <p:ph idx="1"/>
          </p:nvPr>
        </p:nvSpPr>
        <p:spPr/>
        <p:txBody>
          <a:bodyPr/>
          <a:lstStyle/>
          <a:p>
            <a:pPr marL="742950" lvl="1" indent="-285750" algn="l">
              <a:buFont typeface="Arial" panose="020B0604020202020204" pitchFamily="34" charset="0"/>
              <a:buChar char="•"/>
            </a:pPr>
            <a:r>
              <a:rPr lang="en-US" b="0" i="0" dirty="0">
                <a:effectLst/>
                <a:latin typeface="Abadi" panose="020B0604020104020204" pitchFamily="34" charset="0"/>
              </a:rPr>
              <a:t>Feature Engineering:</a:t>
            </a:r>
          </a:p>
          <a:p>
            <a:pPr marL="1143000" lvl="2" indent="-228600" algn="l">
              <a:buFont typeface="Arial" panose="020B0604020202020204" pitchFamily="34" charset="0"/>
              <a:buChar char="•"/>
            </a:pPr>
            <a:r>
              <a:rPr lang="en-US" b="0" i="0" dirty="0">
                <a:effectLst/>
                <a:latin typeface="Abadi" panose="020B0604020104020204" pitchFamily="34" charset="0"/>
              </a:rPr>
              <a:t>Encoding categorical features.</a:t>
            </a:r>
          </a:p>
          <a:p>
            <a:pPr marL="1143000" lvl="2" indent="-228600" algn="l">
              <a:buFont typeface="Arial" panose="020B0604020202020204" pitchFamily="34" charset="0"/>
              <a:buChar char="•"/>
            </a:pPr>
            <a:r>
              <a:rPr lang="en-US" b="0" i="0" dirty="0">
                <a:effectLst/>
                <a:latin typeface="Abadi" panose="020B0604020104020204" pitchFamily="34" charset="0"/>
              </a:rPr>
              <a:t>Deriving new features relevant to landing success.</a:t>
            </a:r>
          </a:p>
          <a:p>
            <a:pPr marL="742950" lvl="1" indent="-285750" algn="l">
              <a:buFont typeface="Arial" panose="020B0604020202020204" pitchFamily="34" charset="0"/>
              <a:buChar char="•"/>
            </a:pPr>
            <a:r>
              <a:rPr lang="en-US" b="0" i="0" dirty="0">
                <a:effectLst/>
                <a:latin typeface="Abadi" panose="020B0604020104020204" pitchFamily="34" charset="0"/>
              </a:rPr>
              <a:t>Label Creation:</a:t>
            </a:r>
          </a:p>
          <a:p>
            <a:pPr lvl="3"/>
            <a:r>
              <a:rPr lang="en-US" b="0" i="0" dirty="0">
                <a:effectLst/>
                <a:latin typeface="Abadi" panose="020B0604020104020204" pitchFamily="34" charset="0"/>
              </a:rPr>
              <a:t>Converting existing "</a:t>
            </a:r>
            <a:r>
              <a:rPr lang="en-US" b="0" i="0" dirty="0" err="1">
                <a:effectLst/>
                <a:latin typeface="Abadi" panose="020B0604020104020204" pitchFamily="34" charset="0"/>
              </a:rPr>
              <a:t>Landing_Outcome</a:t>
            </a:r>
            <a:r>
              <a:rPr lang="en-US" b="0" i="0" dirty="0">
                <a:effectLst/>
                <a:latin typeface="Abadi" panose="020B0604020104020204" pitchFamily="34" charset="0"/>
              </a:rPr>
              <a:t>" values to binary labels:</a:t>
            </a:r>
          </a:p>
          <a:p>
            <a:pPr marL="1600200" lvl="3" indent="-228600" algn="l">
              <a:buFont typeface="Arial" panose="020B0604020202020204" pitchFamily="34" charset="0"/>
              <a:buChar char="•"/>
            </a:pPr>
            <a:r>
              <a:rPr lang="en-US" b="0" i="0" dirty="0">
                <a:effectLst/>
                <a:latin typeface="Abadi" panose="020B0604020104020204" pitchFamily="34" charset="0"/>
              </a:rPr>
              <a:t>1 - Successful landing (True Ocean, True RTLS, True ASDS)</a:t>
            </a:r>
          </a:p>
          <a:p>
            <a:pPr marL="1600200" lvl="3" indent="-228600" algn="l">
              <a:buFont typeface="Arial" panose="020B0604020202020204" pitchFamily="34" charset="0"/>
              <a:buChar char="•"/>
            </a:pPr>
            <a:r>
              <a:rPr lang="en-US" b="0" i="0" dirty="0">
                <a:effectLst/>
                <a:latin typeface="Abadi" panose="020B0604020104020204" pitchFamily="34" charset="0"/>
              </a:rPr>
              <a:t>0 - Unsuccessful landing (False Ocean, False RTLS, False ASDS)</a:t>
            </a:r>
          </a:p>
          <a:p>
            <a:pPr marL="742950" lvl="1" indent="-285750" algn="l">
              <a:buFont typeface="Arial" panose="020B0604020202020204" pitchFamily="34" charset="0"/>
              <a:buChar char="•"/>
            </a:pPr>
            <a:r>
              <a:rPr lang="en-US" b="0" i="0" dirty="0">
                <a:effectLst/>
                <a:latin typeface="Abadi" panose="020B0604020104020204" pitchFamily="34" charset="0"/>
              </a:rPr>
              <a:t>Data Validation:</a:t>
            </a:r>
          </a:p>
          <a:p>
            <a:pPr marL="1143000" lvl="2" indent="-228600" algn="l">
              <a:buFont typeface="Arial" panose="020B0604020202020204" pitchFamily="34" charset="0"/>
              <a:buChar char="•"/>
            </a:pPr>
            <a:r>
              <a:rPr lang="en-US" b="0" i="0" dirty="0">
                <a:effectLst/>
                <a:latin typeface="Abadi" panose="020B0604020104020204" pitchFamily="34" charset="0"/>
              </a:rPr>
              <a:t>Checking for data integrity and consistency.</a:t>
            </a:r>
          </a:p>
          <a:p>
            <a:pPr marL="1143000" lvl="2" indent="-228600" algn="l">
              <a:buFont typeface="Arial" panose="020B0604020202020204" pitchFamily="34" charset="0"/>
              <a:buChar char="•"/>
            </a:pPr>
            <a:r>
              <a:rPr lang="en-US" b="0" i="0" dirty="0">
                <a:effectLst/>
                <a:latin typeface="Abadi" panose="020B0604020104020204" pitchFamily="34" charset="0"/>
              </a:rPr>
              <a:t>Ensuring correct label assignment.</a:t>
            </a:r>
          </a:p>
          <a:p>
            <a:pPr marL="914400" lvl="2" indent="0" algn="l">
              <a:buNone/>
            </a:pPr>
            <a:endParaRPr lang="en-US" b="0" i="0" dirty="0">
              <a:effectLst/>
              <a:latin typeface="Abadi" panose="020B0604020104020204" pitchFamily="34" charset="0"/>
            </a:endParaRPr>
          </a:p>
          <a:p>
            <a:pPr marL="1143000" lvl="2" indent="-228600" algn="l">
              <a:buFont typeface="Arial" panose="020B0604020202020204" pitchFamily="34" charset="0"/>
              <a:buChar char="•"/>
            </a:pPr>
            <a:endParaRPr lang="en-US" dirty="0">
              <a:latin typeface="Abadi" panose="020B0604020104020204" pitchFamily="34" charset="0"/>
            </a:endParaRPr>
          </a:p>
          <a:p>
            <a:pPr marL="1143000" lvl="2" indent="-228600" algn="l">
              <a:buFont typeface="Arial" panose="020B0604020202020204" pitchFamily="34" charset="0"/>
              <a:buChar char="•"/>
            </a:pPr>
            <a:endParaRPr lang="en-US" b="0" i="0" dirty="0">
              <a:effectLst/>
              <a:latin typeface="Abadi" panose="020B0604020104020204" pitchFamily="34" charset="0"/>
            </a:endParaRPr>
          </a:p>
          <a:p>
            <a:endParaRPr lang="en-US" dirty="0">
              <a:latin typeface="Abadi" panose="020B0604020104020204" pitchFamily="34" charset="0"/>
            </a:endParaRPr>
          </a:p>
        </p:txBody>
      </p:sp>
      <p:sp>
        <p:nvSpPr>
          <p:cNvPr id="4" name="Title 1">
            <a:extLst>
              <a:ext uri="{FF2B5EF4-FFF2-40B4-BE49-F238E27FC236}">
                <a16:creationId xmlns:a16="http://schemas.microsoft.com/office/drawing/2014/main" id="{8A6C1175-98EE-26B2-8719-2A4FBE1DE604}"/>
              </a:ext>
            </a:extLst>
          </p:cNvPr>
          <p:cNvSpPr txBox="1">
            <a:spLocks noGrp="1"/>
          </p:cNvSpPr>
          <p:nvPr>
            <p:ph type="title"/>
          </p:nvPr>
        </p:nvSpPr>
        <p:spPr>
          <a:xfrm>
            <a:off x="838200" y="365125"/>
            <a:ext cx="105156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 (Continued)</a:t>
            </a:r>
          </a:p>
        </p:txBody>
      </p:sp>
      <p:sp>
        <p:nvSpPr>
          <p:cNvPr id="5" name="Content Placeholder 2">
            <a:extLst>
              <a:ext uri="{FF2B5EF4-FFF2-40B4-BE49-F238E27FC236}">
                <a16:creationId xmlns:a16="http://schemas.microsoft.com/office/drawing/2014/main" id="{129CB72C-F6E9-750F-FA22-51DDFA9730BC}"/>
              </a:ext>
            </a:extLst>
          </p:cNvPr>
          <p:cNvSpPr txBox="1">
            <a:spLocks/>
          </p:cNvSpPr>
          <p:nvPr/>
        </p:nvSpPr>
        <p:spPr>
          <a:xfrm>
            <a:off x="838200" y="5471164"/>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lvl="1" indent="-285750"/>
            <a:r>
              <a:rPr lang="en-US" dirty="0" err="1">
                <a:latin typeface="Google Sans"/>
              </a:rPr>
              <a:t>Github</a:t>
            </a:r>
            <a:r>
              <a:rPr lang="en-US" dirty="0">
                <a:latin typeface="Google Sans"/>
              </a:rPr>
              <a:t> Link for </a:t>
            </a:r>
            <a:r>
              <a:rPr lang="en-US" dirty="0" err="1">
                <a:latin typeface="Google Sans"/>
              </a:rPr>
              <a:t>Jupyter</a:t>
            </a:r>
            <a:r>
              <a:rPr lang="en-US" dirty="0">
                <a:latin typeface="Google Sans"/>
              </a:rPr>
              <a:t> notebook:</a:t>
            </a:r>
          </a:p>
          <a:p>
            <a:pPr marL="457200" lvl="1" indent="0">
              <a:buNone/>
            </a:pPr>
            <a:r>
              <a:rPr lang="en-US" dirty="0">
                <a:latin typeface="Google Sans"/>
                <a:hlinkClick r:id="rId2"/>
              </a:rPr>
              <a:t>https://github.com/MikheilKvizhinadze2001/Applied_Data_Science_Capstone_IBM/blob/main/labs-jupyter-spacex-Data%20wrangling%20(1).ipynb</a:t>
            </a:r>
            <a:endParaRPr lang="en-US" dirty="0">
              <a:latin typeface="Google Sans"/>
            </a:endParaRPr>
          </a:p>
          <a:p>
            <a:pPr marL="914400" lvl="2" indent="0">
              <a:buFont typeface="Arial" panose="020B0604020202020204" pitchFamily="34" charset="0"/>
              <a:buNone/>
            </a:pPr>
            <a:endParaRPr lang="en-US" dirty="0">
              <a:latin typeface="Google Sans"/>
            </a:endParaRPr>
          </a:p>
          <a:p>
            <a:pPr lvl="2"/>
            <a:endParaRPr lang="en-US" dirty="0">
              <a:latin typeface="Google Sans"/>
            </a:endParaRPr>
          </a:p>
          <a:p>
            <a:pPr lvl="2"/>
            <a:endParaRPr lang="en-US" dirty="0">
              <a:latin typeface="Google Sans"/>
            </a:endParaRPr>
          </a:p>
          <a:p>
            <a:endParaRPr lang="en-US" dirty="0"/>
          </a:p>
        </p:txBody>
      </p:sp>
    </p:spTree>
    <p:extLst>
      <p:ext uri="{BB962C8B-B14F-4D97-AF65-F5344CB8AC3E}">
        <p14:creationId xmlns:p14="http://schemas.microsoft.com/office/powerpoint/2010/main" val="436383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08753" y="1369092"/>
            <a:ext cx="11117190" cy="4351338"/>
          </a:xfrm>
          <a:prstGeom prst="rect">
            <a:avLst/>
          </a:prstGeom>
        </p:spPr>
        <p:txBody>
          <a:bodyPr lIns="91440" tIns="45720" rIns="91440" bIns="45720" anchor="t"/>
          <a:lstStyle/>
          <a:p>
            <a:pPr>
              <a:lnSpc>
                <a:spcPct val="100000"/>
              </a:lnSpc>
              <a:spcBef>
                <a:spcPts val="1400"/>
              </a:spcBef>
            </a:pPr>
            <a:r>
              <a:rPr lang="en-US" sz="3200" dirty="0">
                <a:solidFill>
                  <a:schemeClr val="accent3">
                    <a:lumMod val="25000"/>
                  </a:schemeClr>
                </a:solidFill>
                <a:latin typeface="Abadi"/>
              </a:rPr>
              <a:t>Exploratory Data Analysis and Feature engineering is performed using visualization tools</a:t>
            </a:r>
          </a:p>
          <a:p>
            <a:pPr>
              <a:lnSpc>
                <a:spcPct val="100000"/>
              </a:lnSpc>
              <a:spcBef>
                <a:spcPts val="1400"/>
              </a:spcBef>
            </a:pPr>
            <a:r>
              <a:rPr lang="en-US" sz="3200" dirty="0">
                <a:solidFill>
                  <a:schemeClr val="accent3">
                    <a:lumMod val="25000"/>
                  </a:schemeClr>
                </a:solidFill>
                <a:latin typeface="Abadi"/>
              </a:rPr>
              <a:t>Tool used: Pandas, </a:t>
            </a:r>
            <a:r>
              <a:rPr lang="en-US" sz="3200" dirty="0" err="1">
                <a:solidFill>
                  <a:schemeClr val="accent3">
                    <a:lumMod val="25000"/>
                  </a:schemeClr>
                </a:solidFill>
                <a:latin typeface="Abadi"/>
              </a:rPr>
              <a:t>Numpy</a:t>
            </a:r>
            <a:r>
              <a:rPr lang="en-US" sz="3200" dirty="0">
                <a:solidFill>
                  <a:schemeClr val="accent3">
                    <a:lumMod val="25000"/>
                  </a:schemeClr>
                </a:solidFill>
                <a:latin typeface="Abadi"/>
              </a:rPr>
              <a:t>, Seaborn, Matplotlib</a:t>
            </a:r>
          </a:p>
          <a:p>
            <a:pPr>
              <a:lnSpc>
                <a:spcPct val="100000"/>
              </a:lnSpc>
              <a:spcBef>
                <a:spcPts val="1400"/>
              </a:spcBef>
            </a:pPr>
            <a:r>
              <a:rPr lang="en-US" sz="3200" dirty="0">
                <a:solidFill>
                  <a:schemeClr val="accent3">
                    <a:lumMod val="25000"/>
                  </a:schemeClr>
                </a:solidFill>
                <a:latin typeface="Abadi"/>
              </a:rPr>
              <a:t>Aims: Explore patterns and possible relationships between variables like Payload mass and Orbit or relationship between flight number and payload           mass </a:t>
            </a:r>
          </a:p>
          <a:p>
            <a:pPr>
              <a:lnSpc>
                <a:spcPct val="100000"/>
              </a:lnSpc>
              <a:spcBef>
                <a:spcPts val="1400"/>
              </a:spcBef>
            </a:pPr>
            <a:r>
              <a:rPr lang="en-US" sz="3200" dirty="0" err="1">
                <a:solidFill>
                  <a:schemeClr val="accent3">
                    <a:lumMod val="25000"/>
                  </a:schemeClr>
                </a:solidFill>
                <a:latin typeface="Abadi"/>
              </a:rPr>
              <a:t>Github</a:t>
            </a:r>
            <a:r>
              <a:rPr lang="en-US" sz="3200" dirty="0">
                <a:solidFill>
                  <a:schemeClr val="accent3">
                    <a:lumMod val="25000"/>
                  </a:schemeClr>
                </a:solidFill>
                <a:latin typeface="Abadi"/>
              </a:rPr>
              <a:t> link </a:t>
            </a:r>
            <a:r>
              <a:rPr lang="en-US" sz="3200" dirty="0">
                <a:hlinkClick r:id="rId3"/>
              </a:rPr>
              <a:t>https://github.com/MikheilKvizhinadze2001/Applied_Data_Science_Capstone_IBM/blob/main/jupyter-labs-eda-dataviz.ipynb.jupyterlite.ipynb</a:t>
            </a:r>
            <a:endParaRPr lang="en-US" sz="3200" dirty="0"/>
          </a:p>
          <a:p>
            <a:pPr>
              <a:lnSpc>
                <a:spcPct val="100000"/>
              </a:lnSpc>
              <a:spcBef>
                <a:spcPts val="1400"/>
              </a:spcBef>
            </a:pPr>
            <a:endParaRPr lang="en-US" sz="3200" dirty="0">
              <a:solidFill>
                <a:schemeClr val="accent3">
                  <a:lumMod val="25000"/>
                </a:schemeClr>
              </a:solidFill>
              <a:latin typeface="Abadi"/>
            </a:endParaRPr>
          </a:p>
          <a:p>
            <a:pPr>
              <a:lnSpc>
                <a:spcPct val="100000"/>
              </a:lnSpc>
              <a:spcBef>
                <a:spcPts val="1400"/>
              </a:spcBef>
            </a:pPr>
            <a:endParaRPr lang="en-US" sz="3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686883" y="15626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4361" y="1489107"/>
            <a:ext cx="4502634"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In addition to visualization tools, SQL was also used for exploratory data analysis</a:t>
            </a:r>
          </a:p>
          <a:p>
            <a:pPr>
              <a:lnSpc>
                <a:spcPct val="100000"/>
              </a:lnSpc>
              <a:spcBef>
                <a:spcPts val="1400"/>
              </a:spcBef>
            </a:pPr>
            <a:r>
              <a:rPr lang="en-US" sz="2200" dirty="0">
                <a:solidFill>
                  <a:schemeClr val="accent3">
                    <a:lumMod val="25000"/>
                  </a:schemeClr>
                </a:solidFill>
                <a:latin typeface="Abadi" panose="020B0604020104020204" pitchFamily="34" charset="0"/>
              </a:rPr>
              <a:t>For example, we found out that SpaceX is extremely successful in mission outcomes</a:t>
            </a:r>
          </a:p>
          <a:p>
            <a:r>
              <a:rPr lang="en-US" sz="2200" dirty="0" err="1">
                <a:latin typeface="Abadi" panose="020B0604020104020204" pitchFamily="34" charset="0"/>
              </a:rPr>
              <a:t>Github</a:t>
            </a:r>
            <a:r>
              <a:rPr lang="en-US" sz="2200" dirty="0">
                <a:latin typeface="Abadi" panose="020B0604020104020204" pitchFamily="34" charset="0"/>
              </a:rPr>
              <a:t> link for </a:t>
            </a:r>
            <a:r>
              <a:rPr lang="en-US" sz="2200" dirty="0" err="1">
                <a:latin typeface="Abadi" panose="020B0604020104020204" pitchFamily="34" charset="0"/>
              </a:rPr>
              <a:t>Jupyter</a:t>
            </a:r>
            <a:r>
              <a:rPr lang="en-US" sz="2200" dirty="0">
                <a:latin typeface="Abadi" panose="020B0604020104020204" pitchFamily="34" charset="0"/>
              </a:rPr>
              <a:t> notebook</a:t>
            </a:r>
          </a:p>
          <a:p>
            <a:pPr marL="0" indent="0">
              <a:buNone/>
            </a:pPr>
            <a:r>
              <a:rPr lang="en-US" sz="2000" dirty="0">
                <a:latin typeface="Abadi" panose="020B0604020104020204" pitchFamily="34" charset="0"/>
                <a:hlinkClick r:id="rId3"/>
              </a:rPr>
              <a:t>https://github.com/MikheilKvizhinadze2001/Applied_Data_Science_Capstone_IBM/blob/main/jupyter-labs-eda-sql-coursera_sqllite%20(1).ipynb</a:t>
            </a:r>
            <a:endParaRPr lang="en-US" sz="2000" dirty="0">
              <a:latin typeface="Abadi" panose="020B0604020104020204" pitchFamily="34" charset="0"/>
            </a:endParaRPr>
          </a:p>
          <a:p>
            <a:pPr>
              <a:lnSpc>
                <a:spcPct val="100000"/>
              </a:lnSpc>
              <a:spcBef>
                <a:spcPts val="1400"/>
              </a:spcBef>
            </a:pPr>
            <a:endParaRPr lang="en-US" dirty="0">
              <a:latin typeface="Abadi" panose="020B0604020104020204" pitchFamily="34" charset="0"/>
            </a:endParaRPr>
          </a:p>
          <a:p>
            <a:endParaRPr lang="en-US" dirty="0">
              <a:latin typeface="Abadi" panose="020B0604020104020204" pitchFamily="34" charset="0"/>
            </a:endParaRPr>
          </a:p>
          <a:p>
            <a:endParaRPr lang="en-US" dirty="0">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6" name="Picture 5" descr="A screenshot of a computer&#10;&#10;Description automatically generated">
            <a:extLst>
              <a:ext uri="{FF2B5EF4-FFF2-40B4-BE49-F238E27FC236}">
                <a16:creationId xmlns:a16="http://schemas.microsoft.com/office/drawing/2014/main" id="{3A210AAC-3800-42D7-E1AC-5C77608790E6}"/>
              </a:ext>
            </a:extLst>
          </p:cNvPr>
          <p:cNvPicPr>
            <a:picLocks noChangeAspect="1"/>
          </p:cNvPicPr>
          <p:nvPr/>
        </p:nvPicPr>
        <p:blipFill>
          <a:blip r:embed="rId4"/>
          <a:stretch>
            <a:fillRect/>
          </a:stretch>
        </p:blipFill>
        <p:spPr>
          <a:xfrm>
            <a:off x="4996995" y="1628117"/>
            <a:ext cx="7195005" cy="4073318"/>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indent="0" algn="l">
              <a:buNone/>
            </a:pPr>
            <a:r>
              <a:rPr lang="en-US" sz="2400" b="0" i="0" dirty="0">
                <a:effectLst/>
                <a:latin typeface="Abadi" panose="020B0604020104020204" pitchFamily="34" charset="0"/>
              </a:rPr>
              <a:t>Python library Folium is used for interactive web maps, to visually analyze the relationship between SpaceX launch site locations and launch success rates.</a:t>
            </a:r>
          </a:p>
          <a:p>
            <a:pPr algn="l"/>
            <a:r>
              <a:rPr lang="en-US" sz="2400" b="0" i="0" dirty="0">
                <a:effectLst/>
                <a:latin typeface="Abadi" panose="020B0604020104020204" pitchFamily="34" charset="0"/>
              </a:rPr>
              <a:t>Map Objects Created:</a:t>
            </a:r>
          </a:p>
          <a:p>
            <a:pPr algn="l">
              <a:buFont typeface="Arial" panose="020B0604020202020204" pitchFamily="34" charset="0"/>
              <a:buChar char="•"/>
            </a:pPr>
            <a:r>
              <a:rPr lang="en-US" sz="2400" b="0" i="0" dirty="0">
                <a:effectLst/>
                <a:latin typeface="Abadi" panose="020B0604020104020204" pitchFamily="34" charset="0"/>
              </a:rPr>
              <a:t>Markers: These represent individual launch sites, visually indicating their geographical positions.</a:t>
            </a:r>
          </a:p>
          <a:p>
            <a:pPr algn="l">
              <a:buFont typeface="Arial" panose="020B0604020202020204" pitchFamily="34" charset="0"/>
              <a:buChar char="•"/>
            </a:pPr>
            <a:r>
              <a:rPr lang="en-US" sz="2400" b="0" i="0" dirty="0">
                <a:effectLst/>
                <a:latin typeface="Abadi" panose="020B0604020104020204" pitchFamily="34" charset="0"/>
              </a:rPr>
              <a:t>Circles: These depict the proximity areas around each launch site, providing insights into potential geographical factors influencing success rates.</a:t>
            </a:r>
          </a:p>
          <a:p>
            <a:pPr algn="l">
              <a:buFont typeface="Arial" panose="020B0604020202020204" pitchFamily="34" charset="0"/>
              <a:buChar char="•"/>
            </a:pPr>
            <a:r>
              <a:rPr lang="en-US" sz="2400" b="0" i="0" dirty="0">
                <a:effectLst/>
                <a:latin typeface="Abadi" panose="020B0604020104020204" pitchFamily="34" charset="0"/>
              </a:rPr>
              <a:t>Lines: These connect each launch site to its corresponding proximity circle, further clarifying the spatial relationships.:</a:t>
            </a:r>
          </a:p>
          <a:p>
            <a:pPr marL="0" indent="0">
              <a:buNone/>
            </a:pPr>
            <a:endParaRPr lang="en-US" sz="4000" dirty="0">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5BB40F-63E7-7692-26C4-78EF608A03EF}"/>
              </a:ext>
            </a:extLst>
          </p:cNvPr>
          <p:cNvSpPr>
            <a:spLocks noGrp="1"/>
          </p:cNvSpPr>
          <p:nvPr>
            <p:ph idx="1"/>
          </p:nvPr>
        </p:nvSpPr>
        <p:spPr>
          <a:xfrm>
            <a:off x="291936" y="1253331"/>
            <a:ext cx="10515600" cy="4351338"/>
          </a:xfrm>
        </p:spPr>
        <p:txBody>
          <a:bodyPr/>
          <a:lstStyle/>
          <a:p>
            <a:pPr algn="l">
              <a:buFont typeface="Arial" panose="020B0604020202020204" pitchFamily="34" charset="0"/>
              <a:buChar char="•"/>
            </a:pPr>
            <a:r>
              <a:rPr lang="en-US" sz="2800" b="0" i="0" dirty="0">
                <a:effectLst/>
                <a:latin typeface="Abadi" panose="020B0604020104020204" pitchFamily="34" charset="0"/>
              </a:rPr>
              <a:t>Markers: Provide a clear and intuitive representation of individual launch sites, allowing users to readily identify their locations.</a:t>
            </a:r>
          </a:p>
          <a:p>
            <a:pPr algn="l">
              <a:buFont typeface="Arial" panose="020B0604020202020204" pitchFamily="34" charset="0"/>
              <a:buChar char="•"/>
            </a:pPr>
            <a:r>
              <a:rPr lang="en-US" sz="2800" b="0" i="0" dirty="0">
                <a:effectLst/>
                <a:latin typeface="Abadi" panose="020B0604020104020204" pitchFamily="34" charset="0"/>
              </a:rPr>
              <a:t>Lines: Connect each launch site to its corresponding proximity circle, strengthening the visual association between the two elements and facilitating interactive exploration of the data.</a:t>
            </a:r>
          </a:p>
          <a:p>
            <a:pPr algn="l"/>
            <a:r>
              <a:rPr lang="en-US" sz="2800" b="0" i="0" dirty="0">
                <a:effectLst/>
                <a:latin typeface="Abadi" panose="020B0604020104020204" pitchFamily="34" charset="0"/>
              </a:rPr>
              <a:t>By leveraging these map objects, this analysis aims to discover geographical patterns and correlations between launch site locations and success rates, ultimately contributing to a deeper understanding of the factors affecting SpaceX launch outcomes.</a:t>
            </a:r>
          </a:p>
          <a:p>
            <a:pPr algn="l"/>
            <a:r>
              <a:rPr lang="en-US" dirty="0" err="1">
                <a:latin typeface="Abadi" panose="020B0604020104020204" pitchFamily="34" charset="0"/>
              </a:rPr>
              <a:t>Github</a:t>
            </a:r>
            <a:r>
              <a:rPr lang="en-US" dirty="0">
                <a:latin typeface="Abadi" panose="020B0604020104020204" pitchFamily="34" charset="0"/>
              </a:rPr>
              <a:t> link: </a:t>
            </a:r>
            <a:r>
              <a:rPr lang="en-US" dirty="0" err="1">
                <a:hlinkClick r:id="rId2"/>
              </a:rPr>
              <a:t>Applied_Data_Science_Capstone_IBM</a:t>
            </a:r>
            <a:r>
              <a:rPr lang="en-US" dirty="0">
                <a:hlinkClick r:id="rId2"/>
              </a:rPr>
              <a:t>/</a:t>
            </a:r>
            <a:r>
              <a:rPr lang="en-US" dirty="0" err="1">
                <a:hlinkClick r:id="rId2"/>
              </a:rPr>
              <a:t>Folium_Visualization.ipynb</a:t>
            </a:r>
            <a:r>
              <a:rPr lang="en-US" dirty="0">
                <a:hlinkClick r:id="rId2"/>
              </a:rPr>
              <a:t> at main · MikheilKvizhinadze2001/</a:t>
            </a:r>
            <a:r>
              <a:rPr lang="en-US" dirty="0" err="1">
                <a:hlinkClick r:id="rId2"/>
              </a:rPr>
              <a:t>Applied_Data_Science_Capstone_IBM</a:t>
            </a:r>
            <a:r>
              <a:rPr lang="en-US" dirty="0">
                <a:hlinkClick r:id="rId2"/>
              </a:rPr>
              <a:t> · GitHub</a:t>
            </a:r>
            <a:endParaRPr lang="en-US" dirty="0">
              <a:latin typeface="Abadi" panose="020B0604020104020204" pitchFamily="34" charset="0"/>
            </a:endParaRPr>
          </a:p>
          <a:p>
            <a:endParaRPr lang="en-US" dirty="0">
              <a:latin typeface="Abadi" panose="020B0604020104020204" pitchFamily="34" charset="0"/>
            </a:endParaRPr>
          </a:p>
        </p:txBody>
      </p:sp>
      <p:sp>
        <p:nvSpPr>
          <p:cNvPr id="4" name="Title 1">
            <a:extLst>
              <a:ext uri="{FF2B5EF4-FFF2-40B4-BE49-F238E27FC236}">
                <a16:creationId xmlns:a16="http://schemas.microsoft.com/office/drawing/2014/main" id="{3A00D90D-B3AD-2522-952A-198E2EB82EA5}"/>
              </a:ext>
            </a:extLst>
          </p:cNvPr>
          <p:cNvSpPr txBox="1">
            <a:spLocks noGrp="1"/>
          </p:cNvSpPr>
          <p:nvPr>
            <p:ph type="title"/>
          </p:nvPr>
        </p:nvSpPr>
        <p:spPr>
          <a:xfrm>
            <a:off x="1895104" y="-72232"/>
            <a:ext cx="105156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3198134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lgn="l">
              <a:buNone/>
            </a:pPr>
            <a:r>
              <a:rPr lang="en-US" b="0" i="0" dirty="0">
                <a:effectLst/>
                <a:latin typeface="Abadi" panose="020B0604020104020204" pitchFamily="34" charset="0"/>
              </a:rPr>
              <a:t>This dashboard features several interactive visualizations to explore the relationships between launch site, payload, and mission outcome for SpaceX Falcon 9 missions.</a:t>
            </a:r>
          </a:p>
          <a:p>
            <a:pPr marL="0" indent="0" algn="l">
              <a:buNone/>
            </a:pPr>
            <a:r>
              <a:rPr lang="en-US" b="0" i="0" dirty="0">
                <a:effectLst/>
                <a:latin typeface="Abadi" panose="020B0604020104020204" pitchFamily="34" charset="0"/>
              </a:rPr>
              <a:t>Launch Site Selection:</a:t>
            </a:r>
          </a:p>
          <a:p>
            <a:pPr algn="l">
              <a:buFont typeface="Arial" panose="020B0604020202020204" pitchFamily="34" charset="0"/>
              <a:buChar char="•"/>
            </a:pPr>
            <a:r>
              <a:rPr lang="en-US" b="0" i="0" dirty="0">
                <a:effectLst/>
                <a:latin typeface="Abadi" panose="020B0604020104020204" pitchFamily="34" charset="0"/>
              </a:rPr>
              <a:t>A Launch Site Drop-down Input Component allows users to select a specific launch site.</a:t>
            </a:r>
          </a:p>
          <a:p>
            <a:pPr algn="l">
              <a:buFont typeface="Arial" panose="020B0604020202020204" pitchFamily="34" charset="0"/>
              <a:buChar char="•"/>
            </a:pPr>
            <a:r>
              <a:rPr lang="en-US" b="0" i="0" dirty="0">
                <a:effectLst/>
                <a:latin typeface="Abadi" panose="020B0604020104020204" pitchFamily="34" charset="0"/>
              </a:rPr>
              <a:t>A callback function dynamically renders a Success Pie Chart visualizing the launch success counts for the selected site. This helps identify launch success rates for individual sites and compare them across different locations.</a:t>
            </a:r>
          </a:p>
          <a:p>
            <a:endParaRPr lang="en-US" dirty="0">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4FB840-158E-438F-CD30-1B86058358DB}"/>
              </a:ext>
            </a:extLst>
          </p:cNvPr>
          <p:cNvSpPr>
            <a:spLocks noGrp="1"/>
          </p:cNvSpPr>
          <p:nvPr>
            <p:ph idx="1"/>
          </p:nvPr>
        </p:nvSpPr>
        <p:spPr>
          <a:xfrm>
            <a:off x="743197" y="1540617"/>
            <a:ext cx="10515600" cy="4351338"/>
          </a:xfrm>
        </p:spPr>
        <p:txBody>
          <a:bodyPr/>
          <a:lstStyle/>
          <a:p>
            <a:pPr marL="0" indent="0" algn="l">
              <a:buNone/>
            </a:pPr>
            <a:r>
              <a:rPr lang="en-US" b="0" i="0" dirty="0">
                <a:effectLst/>
                <a:latin typeface="Abadi" panose="020B0604020104020204" pitchFamily="34" charset="0"/>
              </a:rPr>
              <a:t>Payload Exploration:</a:t>
            </a:r>
          </a:p>
          <a:p>
            <a:pPr algn="l">
              <a:buFont typeface="Arial" panose="020B0604020202020204" pitchFamily="34" charset="0"/>
              <a:buChar char="•"/>
            </a:pPr>
            <a:r>
              <a:rPr lang="en-US" b="0" i="0" dirty="0">
                <a:effectLst/>
                <a:latin typeface="Abadi" panose="020B0604020104020204" pitchFamily="34" charset="0"/>
              </a:rPr>
              <a:t>A Range Slider allows users to select a specific range of payload values.</a:t>
            </a:r>
          </a:p>
          <a:p>
            <a:pPr algn="l">
              <a:buFont typeface="Arial" panose="020B0604020202020204" pitchFamily="34" charset="0"/>
              <a:buChar char="•"/>
            </a:pPr>
            <a:r>
              <a:rPr lang="en-US" b="0" i="0" dirty="0">
                <a:effectLst/>
                <a:latin typeface="Abadi" panose="020B0604020104020204" pitchFamily="34" charset="0"/>
              </a:rPr>
              <a:t>A callback function renders a Success-Payload Scatter Plot based on the selected payload range. This enables visual exploration of potential correlations between payload mass and mission success.</a:t>
            </a:r>
          </a:p>
          <a:p>
            <a:pPr algn="l">
              <a:buFont typeface="Arial" panose="020B0604020202020204" pitchFamily="34" charset="0"/>
              <a:buChar char="•"/>
            </a:pPr>
            <a:r>
              <a:rPr lang="en-US" b="0" i="0" dirty="0">
                <a:effectLst/>
                <a:latin typeface="Abadi" panose="020B0604020104020204" pitchFamily="34" charset="0"/>
              </a:rPr>
              <a:t>Color-coded Booster versions on the scatter plot provide insights into the performance of different booster configurations across various payload ranges.</a:t>
            </a:r>
          </a:p>
          <a:p>
            <a:pPr algn="l"/>
            <a:r>
              <a:rPr lang="en-US" b="0" i="0" dirty="0" err="1">
                <a:effectLst/>
                <a:latin typeface="Abadi" panose="020B0604020104020204" pitchFamily="34" charset="0"/>
              </a:rPr>
              <a:t>Github</a:t>
            </a:r>
            <a:r>
              <a:rPr lang="en-US" b="0" i="0" dirty="0">
                <a:effectLst/>
                <a:latin typeface="Abadi" panose="020B0604020104020204" pitchFamily="34" charset="0"/>
              </a:rPr>
              <a:t> link: </a:t>
            </a:r>
            <a:r>
              <a:rPr lang="en-US" b="0" i="0" dirty="0">
                <a:effectLst/>
                <a:latin typeface="Abadi" panose="020B0604020104020204" pitchFamily="34" charset="0"/>
                <a:hlinkClick r:id="rId2"/>
              </a:rPr>
              <a:t>https://github.com/MikheilKvizhinadze2001/Applied_Data_Science_Capstone_IBM/blob/main/spacex_dash_app.py</a:t>
            </a:r>
            <a:endParaRPr lang="en-US" b="0" i="0" dirty="0">
              <a:effectLst/>
              <a:latin typeface="Abadi" panose="020B0604020104020204" pitchFamily="34" charset="0"/>
            </a:endParaRPr>
          </a:p>
          <a:p>
            <a:endParaRPr lang="en-US" dirty="0">
              <a:latin typeface="Abadi" panose="020B0604020104020204" pitchFamily="34" charset="0"/>
            </a:endParaRPr>
          </a:p>
        </p:txBody>
      </p:sp>
      <p:sp>
        <p:nvSpPr>
          <p:cNvPr id="4" name="Title 1">
            <a:extLst>
              <a:ext uri="{FF2B5EF4-FFF2-40B4-BE49-F238E27FC236}">
                <a16:creationId xmlns:a16="http://schemas.microsoft.com/office/drawing/2014/main" id="{9DA52982-D049-8C44-7E62-3B896E86AB8C}"/>
              </a:ext>
            </a:extLst>
          </p:cNvPr>
          <p:cNvSpPr txBox="1">
            <a:spLocks noGrp="1"/>
          </p:cNvSpPr>
          <p:nvPr>
            <p:ph type="title"/>
          </p:nvPr>
        </p:nvSpPr>
        <p:spPr>
          <a:xfrm>
            <a:off x="838200" y="365125"/>
            <a:ext cx="105156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953716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gn="l"/>
            <a:r>
              <a:rPr lang="en-US" sz="2400" b="0" i="0" dirty="0">
                <a:effectLst/>
                <a:latin typeface="Abadi" panose="020B0604020104020204" pitchFamily="34" charset="0"/>
              </a:rPr>
              <a:t>The following steps were taken to build, evaluate, improve, and find the best performing classification model:</a:t>
            </a:r>
          </a:p>
          <a:p>
            <a:pPr algn="l">
              <a:buFont typeface="+mj-lt"/>
              <a:buAutoNum type="arabicPeriod"/>
            </a:pPr>
            <a:r>
              <a:rPr lang="en-US" sz="2400" b="0" i="0" dirty="0">
                <a:effectLst/>
                <a:latin typeface="Abadi" panose="020B0604020104020204" pitchFamily="34" charset="0"/>
              </a:rPr>
              <a:t>The data was prepared by cleaning it, engineering new features, and standardizing it.</a:t>
            </a:r>
          </a:p>
          <a:p>
            <a:pPr algn="l">
              <a:buFont typeface="+mj-lt"/>
              <a:buAutoNum type="arabicPeriod"/>
            </a:pPr>
            <a:r>
              <a:rPr lang="en-US" sz="2400" b="0" i="0" dirty="0">
                <a:effectLst/>
                <a:latin typeface="Abadi" panose="020B0604020104020204" pitchFamily="34" charset="0"/>
              </a:rPr>
              <a:t>A set of classification models was selected and trained on the training data.</a:t>
            </a:r>
          </a:p>
          <a:p>
            <a:pPr algn="l">
              <a:buFont typeface="+mj-lt"/>
              <a:buAutoNum type="arabicPeriod"/>
            </a:pPr>
            <a:r>
              <a:rPr lang="en-US" sz="2400" b="0" i="0" dirty="0" err="1">
                <a:effectLst/>
                <a:latin typeface="Abadi" panose="020B0604020104020204" pitchFamily="34" charset="0"/>
              </a:rPr>
              <a:t>GridSearchCV</a:t>
            </a:r>
            <a:r>
              <a:rPr lang="en-US" sz="2400" b="0" i="0" dirty="0">
                <a:effectLst/>
                <a:latin typeface="Abadi" panose="020B0604020104020204" pitchFamily="34" charset="0"/>
              </a:rPr>
              <a:t> was used to find the best hyperparameters for each model.</a:t>
            </a:r>
          </a:p>
          <a:p>
            <a:pPr algn="l">
              <a:buFont typeface="+mj-lt"/>
              <a:buAutoNum type="arabicPeriod"/>
            </a:pPr>
            <a:r>
              <a:rPr lang="en-US" sz="2400" b="0" i="0" dirty="0">
                <a:effectLst/>
                <a:latin typeface="Abadi" panose="020B0604020104020204" pitchFamily="34" charset="0"/>
              </a:rPr>
              <a:t>The accuracy of each model was calculated on the test data.</a:t>
            </a:r>
          </a:p>
          <a:p>
            <a:pPr algn="l">
              <a:buFont typeface="+mj-lt"/>
              <a:buAutoNum type="arabicPeriod"/>
            </a:pPr>
            <a:r>
              <a:rPr lang="en-US" sz="2400" b="0" i="0" dirty="0">
                <a:effectLst/>
                <a:latin typeface="Abadi" panose="020B0604020104020204" pitchFamily="34" charset="0"/>
              </a:rPr>
              <a:t>The model with the highest accuracy on the test data, the Support Vector Machine, was selected as the best performing model.</a:t>
            </a:r>
          </a:p>
          <a:p>
            <a:pPr algn="l">
              <a:buFont typeface="+mj-lt"/>
              <a:buAutoNum type="arabicPeriod"/>
            </a:pPr>
            <a:endParaRPr lang="en-US" sz="1600" dirty="0">
              <a:latin typeface="Abadi" panose="020B0604020104020204" pitchFamily="34" charset="0"/>
            </a:endParaRPr>
          </a:p>
          <a:p>
            <a:endParaRPr lang="en-US" dirty="0">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EF909A-3D81-A9FD-2C0A-1DAF77270FAD}"/>
              </a:ext>
            </a:extLst>
          </p:cNvPr>
          <p:cNvSpPr>
            <a:spLocks noGrp="1"/>
          </p:cNvSpPr>
          <p:nvPr>
            <p:ph idx="1"/>
          </p:nvPr>
        </p:nvSpPr>
        <p:spPr>
          <a:xfrm>
            <a:off x="66304" y="1253331"/>
            <a:ext cx="11662558" cy="4351338"/>
          </a:xfrm>
        </p:spPr>
        <p:txBody>
          <a:bodyPr/>
          <a:lstStyle/>
          <a:p>
            <a:pPr algn="l"/>
            <a:r>
              <a:rPr lang="en-US" b="0" i="0" dirty="0">
                <a:effectLst/>
                <a:latin typeface="Abadi" panose="020B0604020104020204" pitchFamily="34" charset="0"/>
              </a:rPr>
              <a:t>Steps:</a:t>
            </a:r>
          </a:p>
          <a:p>
            <a:pPr algn="l">
              <a:buFont typeface="+mj-lt"/>
              <a:buAutoNum type="arabicPeriod"/>
            </a:pPr>
            <a:r>
              <a:rPr lang="en-US" b="0" i="0" dirty="0">
                <a:effectLst/>
                <a:latin typeface="Abadi" panose="020B0604020104020204" pitchFamily="34" charset="0"/>
              </a:rPr>
              <a:t>Data Preparation:</a:t>
            </a:r>
          </a:p>
          <a:p>
            <a:pPr marL="742950" lvl="1" indent="-285750" algn="l">
              <a:buFont typeface="+mj-lt"/>
              <a:buAutoNum type="arabicPeriod"/>
            </a:pPr>
            <a:r>
              <a:rPr lang="en-US" b="0" i="0" dirty="0">
                <a:effectLst/>
                <a:latin typeface="Abadi" panose="020B0604020104020204" pitchFamily="34" charset="0"/>
              </a:rPr>
              <a:t>Clean the data to remove any errors or inconsistencies.</a:t>
            </a:r>
          </a:p>
          <a:p>
            <a:pPr marL="742950" lvl="1" indent="-285750" algn="l">
              <a:buFont typeface="+mj-lt"/>
              <a:buAutoNum type="arabicPeriod"/>
            </a:pPr>
            <a:r>
              <a:rPr lang="en-US" b="0" i="0" dirty="0">
                <a:effectLst/>
                <a:latin typeface="Abadi" panose="020B0604020104020204" pitchFamily="34" charset="0"/>
              </a:rPr>
              <a:t>Engineer new features that may be relevant to the prediction task.</a:t>
            </a:r>
          </a:p>
          <a:p>
            <a:pPr marL="742950" lvl="1" indent="-285750" algn="l">
              <a:buFont typeface="+mj-lt"/>
              <a:buAutoNum type="arabicPeriod"/>
            </a:pPr>
            <a:r>
              <a:rPr lang="en-US" b="0" i="0" dirty="0">
                <a:effectLst/>
                <a:latin typeface="Abadi" panose="020B0604020104020204" pitchFamily="34" charset="0"/>
              </a:rPr>
              <a:t>Standardize the data to bring all features to the same scale.</a:t>
            </a:r>
          </a:p>
          <a:p>
            <a:pPr algn="l">
              <a:buFont typeface="+mj-lt"/>
              <a:buAutoNum type="arabicPeriod"/>
            </a:pPr>
            <a:r>
              <a:rPr lang="en-US" b="0" i="0" dirty="0">
                <a:effectLst/>
                <a:latin typeface="Abadi" panose="020B0604020104020204" pitchFamily="34" charset="0"/>
              </a:rPr>
              <a:t>Model Selection:</a:t>
            </a:r>
          </a:p>
          <a:p>
            <a:pPr marL="742950" lvl="1" indent="-285750" algn="l">
              <a:buFont typeface="+mj-lt"/>
              <a:buAutoNum type="arabicPeriod"/>
            </a:pPr>
            <a:r>
              <a:rPr lang="en-US" b="0" i="0" dirty="0">
                <a:effectLst/>
                <a:latin typeface="Abadi" panose="020B0604020104020204" pitchFamily="34" charset="0"/>
              </a:rPr>
              <a:t>Choose a set of classification models to evaluate.</a:t>
            </a:r>
          </a:p>
          <a:p>
            <a:pPr marL="742950" lvl="1" indent="-285750" algn="l">
              <a:buFont typeface="+mj-lt"/>
              <a:buAutoNum type="arabicPeriod"/>
            </a:pPr>
            <a:r>
              <a:rPr lang="en-US" b="0" i="0" dirty="0">
                <a:effectLst/>
                <a:latin typeface="Abadi" panose="020B0604020104020204" pitchFamily="34" charset="0"/>
              </a:rPr>
              <a:t>Train each model on the training data.</a:t>
            </a:r>
          </a:p>
          <a:p>
            <a:pPr marL="742950" lvl="1" indent="-285750" algn="l">
              <a:buFont typeface="+mj-lt"/>
              <a:buAutoNum type="arabicPeriod"/>
            </a:pPr>
            <a:r>
              <a:rPr lang="en-US" b="0" i="0" dirty="0">
                <a:effectLst/>
                <a:latin typeface="Abadi" panose="020B0604020104020204" pitchFamily="34" charset="0"/>
              </a:rPr>
              <a:t>Evaluate the performance of each model on the test data.</a:t>
            </a:r>
          </a:p>
          <a:p>
            <a:endParaRPr lang="en-US" dirty="0">
              <a:latin typeface="Abadi" panose="020B0604020104020204" pitchFamily="34" charset="0"/>
            </a:endParaRPr>
          </a:p>
        </p:txBody>
      </p:sp>
      <p:sp>
        <p:nvSpPr>
          <p:cNvPr id="4" name="Title 1">
            <a:extLst>
              <a:ext uri="{FF2B5EF4-FFF2-40B4-BE49-F238E27FC236}">
                <a16:creationId xmlns:a16="http://schemas.microsoft.com/office/drawing/2014/main" id="{A853C741-444B-344E-20D7-164CB5779AC3}"/>
              </a:ext>
            </a:extLst>
          </p:cNvPr>
          <p:cNvSpPr txBox="1">
            <a:spLocks noGrp="1"/>
          </p:cNvSpPr>
          <p:nvPr>
            <p:ph type="title"/>
          </p:nvPr>
        </p:nvSpPr>
        <p:spPr>
          <a:xfrm>
            <a:off x="3177639" y="42006"/>
            <a:ext cx="105156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2139001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F60C2B-193E-84F3-0ED4-1E149BFE42F0}"/>
              </a:ext>
            </a:extLst>
          </p:cNvPr>
          <p:cNvSpPr>
            <a:spLocks noGrp="1"/>
          </p:cNvSpPr>
          <p:nvPr>
            <p:ph idx="1"/>
          </p:nvPr>
        </p:nvSpPr>
        <p:spPr/>
        <p:txBody>
          <a:bodyPr/>
          <a:lstStyle/>
          <a:p>
            <a:pPr marL="0" indent="0" algn="l">
              <a:buNone/>
            </a:pPr>
            <a:r>
              <a:rPr lang="en-US" b="0" i="0" dirty="0">
                <a:effectLst/>
                <a:latin typeface="Abadi" panose="020B0604020104020204" pitchFamily="34" charset="0"/>
              </a:rPr>
              <a:t>3.Hyperparameter Tuning:</a:t>
            </a:r>
          </a:p>
          <a:p>
            <a:pPr marL="742950" lvl="1" indent="-285750" algn="l">
              <a:buFont typeface="+mj-lt"/>
              <a:buAutoNum type="arabicPeriod"/>
            </a:pPr>
            <a:r>
              <a:rPr lang="en-US" b="0" i="0" dirty="0">
                <a:effectLst/>
                <a:latin typeface="Abadi" panose="020B0604020104020204" pitchFamily="34" charset="0"/>
              </a:rPr>
              <a:t>Use </a:t>
            </a:r>
            <a:r>
              <a:rPr lang="en-US" b="0" i="0" dirty="0" err="1">
                <a:effectLst/>
                <a:latin typeface="Abadi" panose="020B0604020104020204" pitchFamily="34" charset="0"/>
              </a:rPr>
              <a:t>GridSearchCV</a:t>
            </a:r>
            <a:r>
              <a:rPr lang="en-US" b="0" i="0" dirty="0">
                <a:effectLst/>
                <a:latin typeface="Abadi" panose="020B0604020104020204" pitchFamily="34" charset="0"/>
              </a:rPr>
              <a:t> to find the best hyperparameters for each model.</a:t>
            </a:r>
          </a:p>
          <a:p>
            <a:pPr marL="742950" lvl="1" indent="-285750" algn="l">
              <a:buFont typeface="+mj-lt"/>
              <a:buAutoNum type="arabicPeriod"/>
            </a:pPr>
            <a:r>
              <a:rPr lang="en-US" b="0" i="0" dirty="0" err="1">
                <a:effectLst/>
                <a:latin typeface="Abadi" panose="020B0604020104020204" pitchFamily="34" charset="0"/>
              </a:rPr>
              <a:t>GridSearchCV</a:t>
            </a:r>
            <a:r>
              <a:rPr lang="en-US" b="0" i="0" dirty="0">
                <a:effectLst/>
                <a:latin typeface="Abadi" panose="020B0604020104020204" pitchFamily="34" charset="0"/>
              </a:rPr>
              <a:t> will train the model with different combinations of hyperparameters and evaluate the performance of each combination on the training data.</a:t>
            </a:r>
          </a:p>
          <a:p>
            <a:pPr marL="742950" lvl="1" indent="-285750" algn="l">
              <a:buFont typeface="+mj-lt"/>
              <a:buAutoNum type="arabicPeriod"/>
            </a:pPr>
            <a:r>
              <a:rPr lang="en-US" b="0" i="0" dirty="0">
                <a:effectLst/>
                <a:latin typeface="Abadi" panose="020B0604020104020204" pitchFamily="34" charset="0"/>
              </a:rPr>
              <a:t>The best hyperparameters are the ones that produce the highest accuracy on the training data.</a:t>
            </a:r>
          </a:p>
          <a:p>
            <a:pPr marL="0" indent="0" algn="l">
              <a:buNone/>
            </a:pPr>
            <a:r>
              <a:rPr lang="en-US" b="0" i="0" dirty="0">
                <a:effectLst/>
                <a:latin typeface="Abadi" panose="020B0604020104020204" pitchFamily="34" charset="0"/>
              </a:rPr>
              <a:t>4.Model Evaluation:</a:t>
            </a:r>
          </a:p>
          <a:p>
            <a:pPr marL="742950" lvl="1" indent="-285750" algn="l">
              <a:buFont typeface="+mj-lt"/>
              <a:buAutoNum type="arabicPeriod"/>
            </a:pPr>
            <a:r>
              <a:rPr lang="en-US" b="0" i="0" dirty="0">
                <a:effectLst/>
                <a:latin typeface="Abadi" panose="020B0604020104020204" pitchFamily="34" charset="0"/>
              </a:rPr>
              <a:t>Calculate the accuracy of each model on the test data.</a:t>
            </a:r>
          </a:p>
          <a:p>
            <a:pPr marL="742950" lvl="1" indent="-285750" algn="l">
              <a:buFont typeface="+mj-lt"/>
              <a:buAutoNum type="arabicPeriod"/>
            </a:pPr>
            <a:r>
              <a:rPr lang="en-US" b="0" i="0" dirty="0">
                <a:effectLst/>
                <a:latin typeface="Abadi" panose="020B0604020104020204" pitchFamily="34" charset="0"/>
              </a:rPr>
              <a:t>The model with the highest accuracy on the test data is the best performing model.</a:t>
            </a:r>
          </a:p>
          <a:p>
            <a:pPr algn="l">
              <a:buFont typeface="+mj-lt"/>
              <a:buAutoNum type="arabicPeriod"/>
            </a:pPr>
            <a:endParaRPr lang="en-US" sz="1600" b="0" i="0" dirty="0">
              <a:effectLst/>
              <a:latin typeface="Abadi" panose="020B0604020104020204" pitchFamily="34" charset="0"/>
            </a:endParaRPr>
          </a:p>
          <a:p>
            <a:endParaRPr lang="en-US" dirty="0">
              <a:latin typeface="Abadi" panose="020B0604020104020204" pitchFamily="34" charset="0"/>
            </a:endParaRPr>
          </a:p>
        </p:txBody>
      </p:sp>
      <p:sp>
        <p:nvSpPr>
          <p:cNvPr id="4" name="Title 1">
            <a:extLst>
              <a:ext uri="{FF2B5EF4-FFF2-40B4-BE49-F238E27FC236}">
                <a16:creationId xmlns:a16="http://schemas.microsoft.com/office/drawing/2014/main" id="{16FC64C8-06F5-587D-A869-2BC189535851}"/>
              </a:ext>
            </a:extLst>
          </p:cNvPr>
          <p:cNvSpPr txBox="1">
            <a:spLocks noGrp="1"/>
          </p:cNvSpPr>
          <p:nvPr>
            <p:ph type="title"/>
          </p:nvPr>
        </p:nvSpPr>
        <p:spPr>
          <a:xfrm>
            <a:off x="838200" y="365125"/>
            <a:ext cx="105156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2815380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object 4">
            <a:extLst>
              <a:ext uri="{FF2B5EF4-FFF2-40B4-BE49-F238E27FC236}">
                <a16:creationId xmlns:a16="http://schemas.microsoft.com/office/drawing/2014/main" id="{4BA9905A-4802-15B3-373F-35F55DB3FD1C}"/>
              </a:ext>
            </a:extLst>
          </p:cNvPr>
          <p:cNvPicPr/>
          <p:nvPr/>
        </p:nvPicPr>
        <p:blipFill>
          <a:blip r:embed="rId3" cstate="print"/>
          <a:stretch>
            <a:fillRect/>
          </a:stretch>
        </p:blipFill>
        <p:spPr>
          <a:xfrm>
            <a:off x="650827" y="1318161"/>
            <a:ext cx="10333848" cy="514359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3" name="object 4">
            <a:extLst>
              <a:ext uri="{FF2B5EF4-FFF2-40B4-BE49-F238E27FC236}">
                <a16:creationId xmlns:a16="http://schemas.microsoft.com/office/drawing/2014/main" id="{B0AFB0BD-3153-180E-5EB3-B45684C3CB4D}"/>
              </a:ext>
            </a:extLst>
          </p:cNvPr>
          <p:cNvPicPr/>
          <p:nvPr/>
        </p:nvPicPr>
        <p:blipFill>
          <a:blip r:embed="rId3" cstate="print"/>
          <a:stretch>
            <a:fillRect/>
          </a:stretch>
        </p:blipFill>
        <p:spPr>
          <a:xfrm>
            <a:off x="770011" y="1271882"/>
            <a:ext cx="10233660" cy="510387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A graph of blue bars&#10;&#10;Description automatically generated">
            <a:extLst>
              <a:ext uri="{FF2B5EF4-FFF2-40B4-BE49-F238E27FC236}">
                <a16:creationId xmlns:a16="http://schemas.microsoft.com/office/drawing/2014/main" id="{3A27DC87-2D0B-3008-31C7-F0E2D04BF80D}"/>
              </a:ext>
            </a:extLst>
          </p:cNvPr>
          <p:cNvPicPr>
            <a:picLocks noChangeAspect="1"/>
          </p:cNvPicPr>
          <p:nvPr/>
        </p:nvPicPr>
        <p:blipFill>
          <a:blip r:embed="rId3"/>
          <a:stretch>
            <a:fillRect/>
          </a:stretch>
        </p:blipFill>
        <p:spPr>
          <a:xfrm>
            <a:off x="152494" y="1087699"/>
            <a:ext cx="8338363" cy="579992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2658188" y="15626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A graph of flight number&#10;&#10;Description automatically generated">
            <a:extLst>
              <a:ext uri="{FF2B5EF4-FFF2-40B4-BE49-F238E27FC236}">
                <a16:creationId xmlns:a16="http://schemas.microsoft.com/office/drawing/2014/main" id="{B2E2E0BA-C94A-674F-6EBE-21CC19904482}"/>
              </a:ext>
            </a:extLst>
          </p:cNvPr>
          <p:cNvPicPr>
            <a:picLocks noChangeAspect="1"/>
          </p:cNvPicPr>
          <p:nvPr/>
        </p:nvPicPr>
        <p:blipFill>
          <a:blip r:embed="rId3"/>
          <a:stretch>
            <a:fillRect/>
          </a:stretch>
        </p:blipFill>
        <p:spPr>
          <a:xfrm>
            <a:off x="138039" y="705313"/>
            <a:ext cx="10811010" cy="615268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A screen shot of a graph&#10;&#10;Description automatically generated">
            <a:extLst>
              <a:ext uri="{FF2B5EF4-FFF2-40B4-BE49-F238E27FC236}">
                <a16:creationId xmlns:a16="http://schemas.microsoft.com/office/drawing/2014/main" id="{18EDBC18-0E65-28C9-2C43-F511AD45B0B4}"/>
              </a:ext>
            </a:extLst>
          </p:cNvPr>
          <p:cNvPicPr>
            <a:picLocks noChangeAspect="1"/>
          </p:cNvPicPr>
          <p:nvPr/>
        </p:nvPicPr>
        <p:blipFill>
          <a:blip r:embed="rId3"/>
          <a:stretch>
            <a:fillRect/>
          </a:stretch>
        </p:blipFill>
        <p:spPr>
          <a:xfrm>
            <a:off x="471801" y="1087699"/>
            <a:ext cx="9990360" cy="577030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5EB4E0-6A06-5B25-C4DA-76EF095CF999}"/>
              </a:ext>
            </a:extLst>
          </p:cNvPr>
          <p:cNvSpPr>
            <a:spLocks noGrp="1"/>
          </p:cNvSpPr>
          <p:nvPr>
            <p:ph idx="1"/>
          </p:nvPr>
        </p:nvSpPr>
        <p:spPr>
          <a:xfrm>
            <a:off x="210577" y="1301316"/>
            <a:ext cx="5683542" cy="4351338"/>
          </a:xfrm>
        </p:spPr>
        <p:txBody>
          <a:bodyPr/>
          <a:lstStyle/>
          <a:p>
            <a:r>
              <a:rPr lang="en-US" b="0" i="0" dirty="0">
                <a:effectLst/>
                <a:latin typeface="Abadi" panose="020B0604020104020204" pitchFamily="34" charset="0"/>
              </a:rPr>
              <a:t>This graph reveals a</a:t>
            </a:r>
            <a:r>
              <a:rPr lang="en-US" dirty="0">
                <a:latin typeface="Abadi" panose="020B0604020104020204" pitchFamily="34" charset="0"/>
              </a:rPr>
              <a:t>n </a:t>
            </a:r>
            <a:r>
              <a:rPr lang="en-US" b="0" i="0" dirty="0">
                <a:effectLst/>
                <a:latin typeface="Abadi" panose="020B0604020104020204" pitchFamily="34" charset="0"/>
              </a:rPr>
              <a:t>association between success rate and date. Combined with previous observations, it suggests an increasing trend in flight success predictability over time. This implies that SpaceX is continuously improving their technology and refining their launch processes, leading to a higher likelihood of successful missions as time progresses.</a:t>
            </a:r>
            <a:endParaRPr lang="en-US" dirty="0">
              <a:latin typeface="Abadi" panose="020B0604020104020204" pitchFamily="34" charset="0"/>
            </a:endParaRPr>
          </a:p>
          <a:p>
            <a:pPr marL="0" indent="0">
              <a:buNone/>
            </a:pPr>
            <a:endParaRPr lang="en-US" dirty="0">
              <a:latin typeface="Abadi" panose="020B0604020104020204" pitchFamily="34" charset="0"/>
            </a:endParaRPr>
          </a:p>
          <a:p>
            <a:pPr marL="0" indent="0">
              <a:buNone/>
            </a:pPr>
            <a:endParaRPr lang="en-US" dirty="0">
              <a:latin typeface="Abadi" panose="020B0604020104020204" pitchFamily="34" charset="0"/>
            </a:endParaRPr>
          </a:p>
        </p:txBody>
      </p:sp>
      <p:pic>
        <p:nvPicPr>
          <p:cNvPr id="6" name="Picture 5" descr="A graph with a line going up&#10;&#10;Description automatically generated">
            <a:extLst>
              <a:ext uri="{FF2B5EF4-FFF2-40B4-BE49-F238E27FC236}">
                <a16:creationId xmlns:a16="http://schemas.microsoft.com/office/drawing/2014/main" id="{F8A211BE-EC3E-28C6-E371-9EFB1B366728}"/>
              </a:ext>
            </a:extLst>
          </p:cNvPr>
          <p:cNvPicPr>
            <a:picLocks noChangeAspect="1"/>
          </p:cNvPicPr>
          <p:nvPr/>
        </p:nvPicPr>
        <p:blipFill>
          <a:blip r:embed="rId3"/>
          <a:stretch>
            <a:fillRect/>
          </a:stretch>
        </p:blipFill>
        <p:spPr>
          <a:xfrm>
            <a:off x="5894119" y="1265689"/>
            <a:ext cx="6247719" cy="5087887"/>
          </a:xfrm>
          <a:prstGeom prst="rect">
            <a:avLst/>
          </a:prstGeom>
        </p:spPr>
      </p:pic>
      <p:sp>
        <p:nvSpPr>
          <p:cNvPr id="2" name="Title 1">
            <a:extLst>
              <a:ext uri="{FF2B5EF4-FFF2-40B4-BE49-F238E27FC236}">
                <a16:creationId xmlns:a16="http://schemas.microsoft.com/office/drawing/2014/main" id="{46A42274-158E-4AB7-0CDB-337D1EE4505B}"/>
              </a:ext>
            </a:extLst>
          </p:cNvPr>
          <p:cNvSpPr txBox="1">
            <a:spLocks/>
          </p:cNvSpPr>
          <p:nvPr/>
        </p:nvSpPr>
        <p:spPr>
          <a:xfrm>
            <a:off x="1850666" y="131987"/>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28104047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descr="A screenshot of a computer&#10;&#10;Description automatically generated">
            <a:extLst>
              <a:ext uri="{FF2B5EF4-FFF2-40B4-BE49-F238E27FC236}">
                <a16:creationId xmlns:a16="http://schemas.microsoft.com/office/drawing/2014/main" id="{F9439EBE-148D-3611-07D3-C9C7D43A904B}"/>
              </a:ext>
            </a:extLst>
          </p:cNvPr>
          <p:cNvPicPr>
            <a:picLocks noChangeAspect="1"/>
          </p:cNvPicPr>
          <p:nvPr/>
        </p:nvPicPr>
        <p:blipFill>
          <a:blip r:embed="rId4"/>
          <a:stretch>
            <a:fillRect/>
          </a:stretch>
        </p:blipFill>
        <p:spPr>
          <a:xfrm>
            <a:off x="924315" y="1530588"/>
            <a:ext cx="8992791" cy="4788762"/>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389413"/>
            <a:ext cx="10326708" cy="526670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Collection of data using web scraping to obtain information about SpaceX past rocket launches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Data wrangling and cleaning</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Performing exploratory data analysis (EDA) using SQL and visualization tools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Interactive visual analytics with Folium and building dashboard with </a:t>
            </a:r>
            <a:r>
              <a:rPr lang="en-US" sz="2200" dirty="0" err="1">
                <a:solidFill>
                  <a:schemeClr val="accent3">
                    <a:lumMod val="25000"/>
                  </a:schemeClr>
                </a:solidFill>
                <a:latin typeface="Abadi" panose="020B0604020104020204" pitchFamily="34" charset="0"/>
              </a:rPr>
              <a:t>Plotly</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Providing correlation between various rocket parameters and success rate for launch</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Use of machine learning to predict if next launch will be successful, based on previous data</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 (Five of them)</a:t>
            </a:r>
          </a:p>
        </p:txBody>
      </p:sp>
      <p:pic>
        <p:nvPicPr>
          <p:cNvPr id="6" name="Picture 5" descr="A screenshot of a computer&#10;&#10;Description automatically generated">
            <a:extLst>
              <a:ext uri="{FF2B5EF4-FFF2-40B4-BE49-F238E27FC236}">
                <a16:creationId xmlns:a16="http://schemas.microsoft.com/office/drawing/2014/main" id="{6756A5DA-2FE8-AFD7-1316-6D9542033BC1}"/>
              </a:ext>
            </a:extLst>
          </p:cNvPr>
          <p:cNvPicPr>
            <a:picLocks noChangeAspect="1"/>
          </p:cNvPicPr>
          <p:nvPr/>
        </p:nvPicPr>
        <p:blipFill>
          <a:blip r:embed="rId3"/>
          <a:stretch>
            <a:fillRect/>
          </a:stretch>
        </p:blipFill>
        <p:spPr>
          <a:xfrm>
            <a:off x="888765" y="1406421"/>
            <a:ext cx="9787153" cy="528340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descr="A screen shot of a computer&#10;&#10;Description automatically generated">
            <a:extLst>
              <a:ext uri="{FF2B5EF4-FFF2-40B4-BE49-F238E27FC236}">
                <a16:creationId xmlns:a16="http://schemas.microsoft.com/office/drawing/2014/main" id="{8C0FD2B8-8770-528F-5461-0ECA0D24DFD8}"/>
              </a:ext>
            </a:extLst>
          </p:cNvPr>
          <p:cNvPicPr>
            <a:picLocks noChangeAspect="1"/>
          </p:cNvPicPr>
          <p:nvPr/>
        </p:nvPicPr>
        <p:blipFill>
          <a:blip r:embed="rId3"/>
          <a:stretch>
            <a:fillRect/>
          </a:stretch>
        </p:blipFill>
        <p:spPr>
          <a:xfrm>
            <a:off x="465836" y="1536509"/>
            <a:ext cx="10819775" cy="436720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A screen shot of a computer&#10;&#10;Description automatically generated">
            <a:extLst>
              <a:ext uri="{FF2B5EF4-FFF2-40B4-BE49-F238E27FC236}">
                <a16:creationId xmlns:a16="http://schemas.microsoft.com/office/drawing/2014/main" id="{C1B2E6BF-15B6-BDEE-EC87-540255FBC26B}"/>
              </a:ext>
            </a:extLst>
          </p:cNvPr>
          <p:cNvPicPr>
            <a:picLocks noChangeAspect="1"/>
          </p:cNvPicPr>
          <p:nvPr/>
        </p:nvPicPr>
        <p:blipFill>
          <a:blip r:embed="rId3"/>
          <a:stretch>
            <a:fillRect/>
          </a:stretch>
        </p:blipFill>
        <p:spPr>
          <a:xfrm>
            <a:off x="857096" y="1490226"/>
            <a:ext cx="8785667" cy="502083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A screen shot of a computer&#10;&#10;Description automatically generated">
            <a:extLst>
              <a:ext uri="{FF2B5EF4-FFF2-40B4-BE49-F238E27FC236}">
                <a16:creationId xmlns:a16="http://schemas.microsoft.com/office/drawing/2014/main" id="{BADEFC8E-785E-E75E-9793-565F2D815CBB}"/>
              </a:ext>
            </a:extLst>
          </p:cNvPr>
          <p:cNvPicPr>
            <a:picLocks noChangeAspect="1"/>
          </p:cNvPicPr>
          <p:nvPr/>
        </p:nvPicPr>
        <p:blipFill>
          <a:blip r:embed="rId3"/>
          <a:stretch>
            <a:fillRect/>
          </a:stretch>
        </p:blipFill>
        <p:spPr>
          <a:xfrm>
            <a:off x="1205486" y="1527749"/>
            <a:ext cx="9644649" cy="405777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A screenshot of a computer&#10;&#10;Description automatically generated">
            <a:extLst>
              <a:ext uri="{FF2B5EF4-FFF2-40B4-BE49-F238E27FC236}">
                <a16:creationId xmlns:a16="http://schemas.microsoft.com/office/drawing/2014/main" id="{A70FA34D-0548-1B09-E072-2F2C77B65F4E}"/>
              </a:ext>
            </a:extLst>
          </p:cNvPr>
          <p:cNvPicPr>
            <a:picLocks noChangeAspect="1"/>
          </p:cNvPicPr>
          <p:nvPr/>
        </p:nvPicPr>
        <p:blipFill>
          <a:blip r:embed="rId3"/>
          <a:stretch>
            <a:fillRect/>
          </a:stretch>
        </p:blipFill>
        <p:spPr>
          <a:xfrm>
            <a:off x="984343" y="1396895"/>
            <a:ext cx="8907802" cy="478672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A screenshot of a computer&#10;&#10;Description automatically generated">
            <a:extLst>
              <a:ext uri="{FF2B5EF4-FFF2-40B4-BE49-F238E27FC236}">
                <a16:creationId xmlns:a16="http://schemas.microsoft.com/office/drawing/2014/main" id="{3730BFD8-1772-017C-336F-E4CB7F73444A}"/>
              </a:ext>
            </a:extLst>
          </p:cNvPr>
          <p:cNvPicPr>
            <a:picLocks noChangeAspect="1"/>
          </p:cNvPicPr>
          <p:nvPr/>
        </p:nvPicPr>
        <p:blipFill>
          <a:blip r:embed="rId3"/>
          <a:stretch>
            <a:fillRect/>
          </a:stretch>
        </p:blipFill>
        <p:spPr>
          <a:xfrm>
            <a:off x="953396" y="1481915"/>
            <a:ext cx="9593277" cy="483743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A screenshot of a screen&#10;&#10;Description automatically generated">
            <a:extLst>
              <a:ext uri="{FF2B5EF4-FFF2-40B4-BE49-F238E27FC236}">
                <a16:creationId xmlns:a16="http://schemas.microsoft.com/office/drawing/2014/main" id="{60613955-0C41-E138-2945-BE2FD99F59D2}"/>
              </a:ext>
            </a:extLst>
          </p:cNvPr>
          <p:cNvPicPr>
            <a:picLocks noChangeAspect="1"/>
          </p:cNvPicPr>
          <p:nvPr/>
        </p:nvPicPr>
        <p:blipFill>
          <a:blip r:embed="rId3"/>
          <a:stretch>
            <a:fillRect/>
          </a:stretch>
        </p:blipFill>
        <p:spPr>
          <a:xfrm>
            <a:off x="770011" y="1330036"/>
            <a:ext cx="6387899" cy="526086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A screenshot of a computer program&#10;&#10;Description automatically generated">
            <a:extLst>
              <a:ext uri="{FF2B5EF4-FFF2-40B4-BE49-F238E27FC236}">
                <a16:creationId xmlns:a16="http://schemas.microsoft.com/office/drawing/2014/main" id="{53A15138-D8B1-7FB6-FEE9-CDAD44100A50}"/>
              </a:ext>
            </a:extLst>
          </p:cNvPr>
          <p:cNvPicPr>
            <a:picLocks noChangeAspect="1"/>
          </p:cNvPicPr>
          <p:nvPr/>
        </p:nvPicPr>
        <p:blipFill>
          <a:blip r:embed="rId3"/>
          <a:stretch>
            <a:fillRect/>
          </a:stretch>
        </p:blipFill>
        <p:spPr>
          <a:xfrm>
            <a:off x="770011" y="1358209"/>
            <a:ext cx="10216908" cy="466736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A screenshot of a computer&#10;&#10;Description automatically generated">
            <a:extLst>
              <a:ext uri="{FF2B5EF4-FFF2-40B4-BE49-F238E27FC236}">
                <a16:creationId xmlns:a16="http://schemas.microsoft.com/office/drawing/2014/main" id="{B1823F79-1407-AD30-B4F6-057EF4770156}"/>
              </a:ext>
            </a:extLst>
          </p:cNvPr>
          <p:cNvPicPr>
            <a:picLocks noChangeAspect="1"/>
          </p:cNvPicPr>
          <p:nvPr/>
        </p:nvPicPr>
        <p:blipFill>
          <a:blip r:embed="rId3"/>
          <a:stretch>
            <a:fillRect/>
          </a:stretch>
        </p:blipFill>
        <p:spPr>
          <a:xfrm>
            <a:off x="2310848" y="1443687"/>
            <a:ext cx="6263136" cy="515513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4001654" y="394837"/>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 </a:t>
            </a:r>
            <a:endParaRPr lang="en-US" dirty="0">
              <a:solidFill>
                <a:srgbClr val="0B49CB"/>
              </a:solidFill>
            </a:endParaRPr>
          </a:p>
        </p:txBody>
      </p:sp>
      <p:sp>
        <p:nvSpPr>
          <p:cNvPr id="7" name="TextBox 6">
            <a:extLst>
              <a:ext uri="{FF2B5EF4-FFF2-40B4-BE49-F238E27FC236}">
                <a16:creationId xmlns:a16="http://schemas.microsoft.com/office/drawing/2014/main" id="{7BBC20E9-09C7-50C9-0F19-BCBE6F9DF836}"/>
              </a:ext>
            </a:extLst>
          </p:cNvPr>
          <p:cNvSpPr txBox="1"/>
          <p:nvPr/>
        </p:nvSpPr>
        <p:spPr>
          <a:xfrm>
            <a:off x="285008" y="1325653"/>
            <a:ext cx="11732821" cy="4893647"/>
          </a:xfrm>
          <a:prstGeom prst="rect">
            <a:avLst/>
          </a:prstGeom>
          <a:noFill/>
        </p:spPr>
        <p:txBody>
          <a:bodyPr wrap="square" rtlCol="0">
            <a:spAutoFit/>
          </a:bodyPr>
          <a:lstStyle/>
          <a:p>
            <a:pPr algn="l"/>
            <a:r>
              <a:rPr lang="en-US" sz="2400" b="0" i="0" dirty="0">
                <a:effectLst/>
                <a:latin typeface="Abadi" panose="020B0604020104020204" pitchFamily="34" charset="0"/>
              </a:rPr>
              <a:t>Optimizing SpaceX Falcon 9 Launch Success and Cost</a:t>
            </a:r>
          </a:p>
          <a:p>
            <a:pPr algn="l"/>
            <a:r>
              <a:rPr lang="en-US" sz="2400" b="0" i="0" dirty="0">
                <a:effectLst/>
                <a:latin typeface="Abadi" panose="020B0604020104020204" pitchFamily="34" charset="0"/>
              </a:rPr>
              <a:t>This project tackles the crucial challenge of predicting the success of SpaceX's Falcon 9 first stage landings, a cornerstone of their cost-effective spaceflight revolution. With each Falcon 9 launch costing approximately $62 million compared to competitors' $165 million, successful first stage landings are critical for maximizing cost-effectiveness and maintaining a competitive edge.</a:t>
            </a:r>
          </a:p>
          <a:p>
            <a:pPr algn="l"/>
            <a:r>
              <a:rPr lang="en-US" sz="2400" b="0" i="0" dirty="0">
                <a:effectLst/>
                <a:latin typeface="Abadi" panose="020B0604020104020204" pitchFamily="34" charset="0"/>
              </a:rPr>
              <a:t>Beyond predicting landing success, this project also aims to accurately determine the cost of each launch and predict the likelihood of SpaceX reusing the first stage. These insights will provide valuable information for optimizing future launch strategies and further enhancing SpaceX's dominance in the space industry.</a:t>
            </a:r>
          </a:p>
          <a:p>
            <a:pPr algn="l"/>
            <a:r>
              <a:rPr lang="en-US" sz="2400" b="0" i="0" dirty="0">
                <a:effectLst/>
                <a:latin typeface="Abadi" panose="020B0604020104020204" pitchFamily="34" charset="0"/>
              </a:rPr>
              <a:t>Through the meticulous collection of relevant data and the implementation of a robust machine learning pipeline, this project will empower SpaceX to make informed decisions, maximize efficiency, and solidify its position as a leader in the new space race.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6" name="Picture 5" descr="A map of the united states&#10;&#10;Description automatically generated">
            <a:extLst>
              <a:ext uri="{FF2B5EF4-FFF2-40B4-BE49-F238E27FC236}">
                <a16:creationId xmlns:a16="http://schemas.microsoft.com/office/drawing/2014/main" id="{185E3644-63C6-4400-8A81-4FBBCC04EEA1}"/>
              </a:ext>
            </a:extLst>
          </p:cNvPr>
          <p:cNvPicPr>
            <a:picLocks noChangeAspect="1"/>
          </p:cNvPicPr>
          <p:nvPr/>
        </p:nvPicPr>
        <p:blipFill>
          <a:blip r:embed="rId3"/>
          <a:stretch>
            <a:fillRect/>
          </a:stretch>
        </p:blipFill>
        <p:spPr>
          <a:xfrm>
            <a:off x="221320" y="1393331"/>
            <a:ext cx="8493452" cy="4342451"/>
          </a:xfrm>
          <a:prstGeom prst="rect">
            <a:avLst/>
          </a:prstGeom>
        </p:spPr>
      </p:pic>
      <p:sp>
        <p:nvSpPr>
          <p:cNvPr id="7" name="TextBox 6">
            <a:extLst>
              <a:ext uri="{FF2B5EF4-FFF2-40B4-BE49-F238E27FC236}">
                <a16:creationId xmlns:a16="http://schemas.microsoft.com/office/drawing/2014/main" id="{0343D3B1-F349-F380-881D-2FA4CD1279C4}"/>
              </a:ext>
            </a:extLst>
          </p:cNvPr>
          <p:cNvSpPr txBox="1"/>
          <p:nvPr/>
        </p:nvSpPr>
        <p:spPr>
          <a:xfrm>
            <a:off x="8823366" y="1733797"/>
            <a:ext cx="3063834" cy="2062103"/>
          </a:xfrm>
          <a:prstGeom prst="rect">
            <a:avLst/>
          </a:prstGeom>
          <a:noFill/>
        </p:spPr>
        <p:txBody>
          <a:bodyPr wrap="square" rtlCol="0">
            <a:spAutoFit/>
          </a:bodyPr>
          <a:lstStyle/>
          <a:p>
            <a:r>
              <a:rPr lang="en-US" sz="3200" dirty="0"/>
              <a:t>We can see that all launch site locations are near coasts</a:t>
            </a:r>
          </a:p>
        </p:txBody>
      </p:sp>
    </p:spTree>
    <p:extLst>
      <p:ext uri="{BB962C8B-B14F-4D97-AF65-F5344CB8AC3E}">
        <p14:creationId xmlns:p14="http://schemas.microsoft.com/office/powerpoint/2010/main" val="9816717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Kennedy Space Center Launch Complex 39A</a:t>
            </a:r>
          </a:p>
        </p:txBody>
      </p:sp>
      <p:pic>
        <p:nvPicPr>
          <p:cNvPr id="4" name="Picture 3" descr="A map with a location pin&#10;&#10;Description automatically generated with medium confidence">
            <a:extLst>
              <a:ext uri="{FF2B5EF4-FFF2-40B4-BE49-F238E27FC236}">
                <a16:creationId xmlns:a16="http://schemas.microsoft.com/office/drawing/2014/main" id="{4DDE4964-1AA3-7090-6A2D-0BD2A9904D5A}"/>
              </a:ext>
            </a:extLst>
          </p:cNvPr>
          <p:cNvPicPr>
            <a:picLocks noChangeAspect="1"/>
          </p:cNvPicPr>
          <p:nvPr/>
        </p:nvPicPr>
        <p:blipFill>
          <a:blip r:embed="rId3"/>
          <a:stretch>
            <a:fillRect/>
          </a:stretch>
        </p:blipFill>
        <p:spPr>
          <a:xfrm>
            <a:off x="1014838" y="1487063"/>
            <a:ext cx="6442865" cy="4739329"/>
          </a:xfrm>
          <a:prstGeom prst="rect">
            <a:avLst/>
          </a:prstGeom>
        </p:spPr>
      </p:pic>
      <p:sp>
        <p:nvSpPr>
          <p:cNvPr id="6" name="TextBox 5">
            <a:extLst>
              <a:ext uri="{FF2B5EF4-FFF2-40B4-BE49-F238E27FC236}">
                <a16:creationId xmlns:a16="http://schemas.microsoft.com/office/drawing/2014/main" id="{4E1854FF-F009-14D5-3E13-AFDFD3479B6D}"/>
              </a:ext>
            </a:extLst>
          </p:cNvPr>
          <p:cNvSpPr txBox="1"/>
          <p:nvPr/>
        </p:nvSpPr>
        <p:spPr>
          <a:xfrm>
            <a:off x="7790212" y="1769422"/>
            <a:ext cx="3764479" cy="1077218"/>
          </a:xfrm>
          <a:prstGeom prst="rect">
            <a:avLst/>
          </a:prstGeom>
          <a:noFill/>
        </p:spPr>
        <p:txBody>
          <a:bodyPr wrap="square" rtlCol="0">
            <a:spAutoFit/>
          </a:bodyPr>
          <a:lstStyle/>
          <a:p>
            <a:r>
              <a:rPr lang="en-US" sz="3200" dirty="0"/>
              <a:t>Success rate is relatively high</a:t>
            </a:r>
          </a:p>
        </p:txBody>
      </p:sp>
    </p:spTree>
    <p:extLst>
      <p:ext uri="{BB962C8B-B14F-4D97-AF65-F5344CB8AC3E}">
        <p14:creationId xmlns:p14="http://schemas.microsoft.com/office/powerpoint/2010/main" val="2395978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map&#10;&#10;Description automatically generated">
            <a:extLst>
              <a:ext uri="{FF2B5EF4-FFF2-40B4-BE49-F238E27FC236}">
                <a16:creationId xmlns:a16="http://schemas.microsoft.com/office/drawing/2014/main" id="{2B5EA7C7-BD76-1E48-D1F1-64CCE79BB757}"/>
              </a:ext>
            </a:extLst>
          </p:cNvPr>
          <p:cNvPicPr>
            <a:picLocks noGrp="1" noChangeAspect="1"/>
          </p:cNvPicPr>
          <p:nvPr>
            <p:ph idx="1"/>
          </p:nvPr>
        </p:nvPicPr>
        <p:blipFill>
          <a:blip r:embed="rId2"/>
          <a:stretch>
            <a:fillRect/>
          </a:stretch>
        </p:blipFill>
        <p:spPr>
          <a:xfrm>
            <a:off x="6305798" y="1928195"/>
            <a:ext cx="4932002" cy="4300263"/>
          </a:xfrm>
        </p:spPr>
      </p:pic>
      <p:sp>
        <p:nvSpPr>
          <p:cNvPr id="4" name="Title 1">
            <a:extLst>
              <a:ext uri="{FF2B5EF4-FFF2-40B4-BE49-F238E27FC236}">
                <a16:creationId xmlns:a16="http://schemas.microsoft.com/office/drawing/2014/main" id="{5F55096F-CF04-428B-B2FC-1636A7A06A83}"/>
              </a:ext>
            </a:extLst>
          </p:cNvPr>
          <p:cNvSpPr txBox="1">
            <a:spLocks noGrp="1"/>
          </p:cNvSpPr>
          <p:nvPr>
            <p:ph type="title"/>
          </p:nvPr>
        </p:nvSpPr>
        <p:spPr>
          <a:xfrm>
            <a:off x="838200" y="365125"/>
            <a:ext cx="10515600" cy="1325563"/>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br>
              <a:rPr lang="en-US" dirty="0">
                <a:solidFill>
                  <a:srgbClr val="0B49CB"/>
                </a:solidFill>
                <a:latin typeface="Abadi" panose="020B0604020104020204" pitchFamily="34" charset="0"/>
              </a:rPr>
            </a:br>
            <a:r>
              <a:rPr lang="en-US" b="0" i="0" dirty="0">
                <a:solidFill>
                  <a:srgbClr val="0948CB"/>
                </a:solidFill>
                <a:effectLst/>
                <a:latin typeface="Abadi" panose="020B0604020104020204" pitchFamily="34" charset="0"/>
              </a:rPr>
              <a:t>Cape Canaveral Space Launch Complex 40</a:t>
            </a:r>
            <a:br>
              <a:rPr lang="en-US" b="0" i="0" dirty="0">
                <a:solidFill>
                  <a:srgbClr val="0948CB"/>
                </a:solidFill>
                <a:effectLst/>
                <a:latin typeface="Abadi" panose="020B0604020104020204" pitchFamily="34" charset="0"/>
              </a:rPr>
            </a:br>
            <a:r>
              <a:rPr lang="en-US" b="0" i="0" dirty="0">
                <a:solidFill>
                  <a:srgbClr val="0948CB"/>
                </a:solidFill>
                <a:effectLst/>
                <a:latin typeface="Abadi" panose="020B0604020104020204" pitchFamily="34" charset="0"/>
              </a:rPr>
              <a:t>Succes</a:t>
            </a:r>
            <a:r>
              <a:rPr lang="en-US" dirty="0">
                <a:solidFill>
                  <a:srgbClr val="0948CB"/>
                </a:solidFill>
                <a:latin typeface="Abadi" panose="020B0604020104020204" pitchFamily="34" charset="0"/>
              </a:rPr>
              <a:t>s rates</a:t>
            </a:r>
            <a:br>
              <a:rPr lang="en-US" b="0" i="0" dirty="0">
                <a:solidFill>
                  <a:srgbClr val="000000"/>
                </a:solidFill>
                <a:effectLst/>
                <a:latin typeface="Abadi" panose="020B0604020104020204" pitchFamily="34" charset="0"/>
              </a:rPr>
            </a:br>
            <a:endParaRPr lang="en-US" dirty="0">
              <a:solidFill>
                <a:srgbClr val="0B49CB"/>
              </a:solidFill>
              <a:latin typeface="Abadi" panose="020B0604020104020204" pitchFamily="34" charset="0"/>
            </a:endParaRPr>
          </a:p>
        </p:txBody>
      </p:sp>
      <p:pic>
        <p:nvPicPr>
          <p:cNvPr id="9" name="Picture 8" descr="A map with a group of pointers&#10;&#10;Description automatically generated">
            <a:extLst>
              <a:ext uri="{FF2B5EF4-FFF2-40B4-BE49-F238E27FC236}">
                <a16:creationId xmlns:a16="http://schemas.microsoft.com/office/drawing/2014/main" id="{164CED6F-7592-74C8-5397-617CBFCAF2C5}"/>
              </a:ext>
            </a:extLst>
          </p:cNvPr>
          <p:cNvPicPr>
            <a:picLocks noChangeAspect="1"/>
          </p:cNvPicPr>
          <p:nvPr/>
        </p:nvPicPr>
        <p:blipFill>
          <a:blip r:embed="rId3"/>
          <a:stretch>
            <a:fillRect/>
          </a:stretch>
        </p:blipFill>
        <p:spPr>
          <a:xfrm>
            <a:off x="562314" y="2711966"/>
            <a:ext cx="4139249" cy="2986548"/>
          </a:xfrm>
          <a:prstGeom prst="rect">
            <a:avLst/>
          </a:prstGeom>
        </p:spPr>
      </p:pic>
    </p:spTree>
    <p:extLst>
      <p:ext uri="{BB962C8B-B14F-4D97-AF65-F5344CB8AC3E}">
        <p14:creationId xmlns:p14="http://schemas.microsoft.com/office/powerpoint/2010/main" val="29042972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0" i="0" dirty="0">
                <a:solidFill>
                  <a:srgbClr val="0948CB"/>
                </a:solidFill>
                <a:effectLst/>
                <a:latin typeface="Abadi" panose="020B0604020104020204" pitchFamily="34" charset="0"/>
              </a:rPr>
              <a:t>Cape Canaveral Space Launch Complex 40 Proximities</a:t>
            </a:r>
            <a:endParaRPr lang="en-US" dirty="0">
              <a:solidFill>
                <a:srgbClr val="0B49CB"/>
              </a:solidFill>
              <a:latin typeface="Abadi"/>
            </a:endParaRPr>
          </a:p>
        </p:txBody>
      </p:sp>
      <p:pic>
        <p:nvPicPr>
          <p:cNvPr id="4" name="Picture 3" descr="A map with a dotted line&#10;&#10;Description automatically generated with medium confidence">
            <a:extLst>
              <a:ext uri="{FF2B5EF4-FFF2-40B4-BE49-F238E27FC236}">
                <a16:creationId xmlns:a16="http://schemas.microsoft.com/office/drawing/2014/main" id="{48C92A03-3F04-47CC-3BB9-DF3AB068D522}"/>
              </a:ext>
            </a:extLst>
          </p:cNvPr>
          <p:cNvPicPr>
            <a:picLocks noChangeAspect="1"/>
          </p:cNvPicPr>
          <p:nvPr/>
        </p:nvPicPr>
        <p:blipFill>
          <a:blip r:embed="rId3"/>
          <a:stretch>
            <a:fillRect/>
          </a:stretch>
        </p:blipFill>
        <p:spPr>
          <a:xfrm>
            <a:off x="671011" y="1523901"/>
            <a:ext cx="8841123" cy="4533909"/>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Launches by Site</a:t>
            </a:r>
          </a:p>
        </p:txBody>
      </p:sp>
      <p:pic>
        <p:nvPicPr>
          <p:cNvPr id="4" name="Picture 3" descr="A colorful pie chart with different colored circles&#10;&#10;Description automatically generated">
            <a:extLst>
              <a:ext uri="{FF2B5EF4-FFF2-40B4-BE49-F238E27FC236}">
                <a16:creationId xmlns:a16="http://schemas.microsoft.com/office/drawing/2014/main" id="{97E2F92B-5E35-92BC-E926-C6A4485F837A}"/>
              </a:ext>
            </a:extLst>
          </p:cNvPr>
          <p:cNvPicPr>
            <a:picLocks noChangeAspect="1"/>
          </p:cNvPicPr>
          <p:nvPr/>
        </p:nvPicPr>
        <p:blipFill>
          <a:blip r:embed="rId3"/>
          <a:stretch>
            <a:fillRect/>
          </a:stretch>
        </p:blipFill>
        <p:spPr>
          <a:xfrm>
            <a:off x="444209" y="1576733"/>
            <a:ext cx="11303581" cy="418279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Success Ratio - KSC LC-39A Site</a:t>
            </a:r>
          </a:p>
        </p:txBody>
      </p:sp>
      <p:pic>
        <p:nvPicPr>
          <p:cNvPr id="4" name="Picture 3" descr="A blue and orange circle with a red triangle&#10;&#10;Description automatically generated">
            <a:extLst>
              <a:ext uri="{FF2B5EF4-FFF2-40B4-BE49-F238E27FC236}">
                <a16:creationId xmlns:a16="http://schemas.microsoft.com/office/drawing/2014/main" id="{63E3C6E0-6A8F-4E23-CF96-68E76895DF59}"/>
              </a:ext>
            </a:extLst>
          </p:cNvPr>
          <p:cNvPicPr>
            <a:picLocks noChangeAspect="1"/>
          </p:cNvPicPr>
          <p:nvPr/>
        </p:nvPicPr>
        <p:blipFill>
          <a:blip r:embed="rId3"/>
          <a:stretch>
            <a:fillRect/>
          </a:stretch>
        </p:blipFill>
        <p:spPr>
          <a:xfrm>
            <a:off x="415633" y="1720761"/>
            <a:ext cx="11360734" cy="396751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Relationship between Payload and Success</a:t>
            </a:r>
          </a:p>
        </p:txBody>
      </p:sp>
      <p:pic>
        <p:nvPicPr>
          <p:cNvPr id="4" name="Picture 3" descr="A screenshot of a computer&#10;&#10;Description automatically generated">
            <a:extLst>
              <a:ext uri="{FF2B5EF4-FFF2-40B4-BE49-F238E27FC236}">
                <a16:creationId xmlns:a16="http://schemas.microsoft.com/office/drawing/2014/main" id="{105E71FF-C036-DEDA-92EA-0D7671FE6EE0}"/>
              </a:ext>
            </a:extLst>
          </p:cNvPr>
          <p:cNvPicPr>
            <a:picLocks noChangeAspect="1"/>
          </p:cNvPicPr>
          <p:nvPr/>
        </p:nvPicPr>
        <p:blipFill>
          <a:blip r:embed="rId3"/>
          <a:stretch>
            <a:fillRect/>
          </a:stretch>
        </p:blipFill>
        <p:spPr>
          <a:xfrm>
            <a:off x="177496" y="1167079"/>
            <a:ext cx="11837008" cy="485849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98656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 Comparison of Different Models</a:t>
            </a:r>
            <a:endParaRPr lang="en-US" dirty="0">
              <a:solidFill>
                <a:srgbClr val="0B49CB"/>
              </a:solidFill>
            </a:endParaRPr>
          </a:p>
        </p:txBody>
      </p:sp>
      <p:pic>
        <p:nvPicPr>
          <p:cNvPr id="3" name="Picture 2" descr="A screenshot of a test data&#10;&#10;Description automatically generated">
            <a:extLst>
              <a:ext uri="{FF2B5EF4-FFF2-40B4-BE49-F238E27FC236}">
                <a16:creationId xmlns:a16="http://schemas.microsoft.com/office/drawing/2014/main" id="{1E2673CE-F481-1B32-AD87-30A68368B1A3}"/>
              </a:ext>
            </a:extLst>
          </p:cNvPr>
          <p:cNvPicPr>
            <a:picLocks noChangeAspect="1"/>
          </p:cNvPicPr>
          <p:nvPr/>
        </p:nvPicPr>
        <p:blipFill>
          <a:blip r:embed="rId3"/>
          <a:stretch>
            <a:fillRect/>
          </a:stretch>
        </p:blipFill>
        <p:spPr>
          <a:xfrm>
            <a:off x="2362022" y="1346423"/>
            <a:ext cx="6770103" cy="523250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diagram of different colored squares&#10;&#10;Description automatically generated">
            <a:extLst>
              <a:ext uri="{FF2B5EF4-FFF2-40B4-BE49-F238E27FC236}">
                <a16:creationId xmlns:a16="http://schemas.microsoft.com/office/drawing/2014/main" id="{697FDB1D-11B6-1E3B-0697-2A83082D10E2}"/>
              </a:ext>
            </a:extLst>
          </p:cNvPr>
          <p:cNvPicPr>
            <a:picLocks noChangeAspect="1"/>
          </p:cNvPicPr>
          <p:nvPr/>
        </p:nvPicPr>
        <p:blipFill>
          <a:blip r:embed="rId3"/>
          <a:stretch>
            <a:fillRect/>
          </a:stretch>
        </p:blipFill>
        <p:spPr>
          <a:xfrm>
            <a:off x="983987" y="1323866"/>
            <a:ext cx="7008107" cy="544913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8563994" cy="4351338"/>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To conclude, as the time goes and #flights increase, success rate steadily increasing, therefore we can conclude that positive expectations towards future launches are plausible. </a:t>
            </a:r>
          </a:p>
          <a:p>
            <a:pPr>
              <a:lnSpc>
                <a:spcPct val="100000"/>
              </a:lnSpc>
              <a:spcBef>
                <a:spcPts val="1400"/>
              </a:spcBef>
            </a:pPr>
            <a:r>
              <a:rPr lang="en-US" sz="2200" dirty="0">
                <a:latin typeface="Abadi" panose="020B0604020104020204" pitchFamily="34" charset="0"/>
              </a:rPr>
              <a:t>Highest success rate has </a:t>
            </a:r>
            <a:r>
              <a:rPr lang="en-US" sz="2200" dirty="0">
                <a:latin typeface="Abadi"/>
              </a:rPr>
              <a:t>Kennedy Space Center Launch Complex 39A, with a rate of 76.9%</a:t>
            </a:r>
          </a:p>
          <a:p>
            <a:pPr>
              <a:lnSpc>
                <a:spcPct val="100000"/>
              </a:lnSpc>
              <a:spcBef>
                <a:spcPts val="1400"/>
              </a:spcBef>
            </a:pPr>
            <a:r>
              <a:rPr lang="en-US" sz="2200" dirty="0">
                <a:latin typeface="Abadi"/>
              </a:rPr>
              <a:t>There is no direct correlation between payload mass and success rate</a:t>
            </a:r>
          </a:p>
          <a:p>
            <a:pPr>
              <a:lnSpc>
                <a:spcPct val="100000"/>
              </a:lnSpc>
              <a:spcBef>
                <a:spcPts val="1400"/>
              </a:spcBef>
            </a:pPr>
            <a:r>
              <a:rPr lang="en-US" sz="2200" dirty="0">
                <a:latin typeface="Abadi"/>
              </a:rPr>
              <a:t>But, as #flights increase, payload mass also increases, meaning rockets are getting large </a:t>
            </a:r>
            <a:r>
              <a:rPr lang="en-US" sz="2200">
                <a:latin typeface="Abadi"/>
              </a:rPr>
              <a:t>and more massive</a:t>
            </a:r>
            <a:endParaRPr lang="en-US" sz="2200" dirty="0">
              <a:latin typeface="Abadi"/>
            </a:endParaRPr>
          </a:p>
          <a:p>
            <a:pPr marL="0" indent="0">
              <a:lnSpc>
                <a:spcPct val="100000"/>
              </a:lnSpc>
              <a:spcBef>
                <a:spcPts val="1400"/>
              </a:spcBef>
              <a:buNone/>
            </a:pPr>
            <a:endParaRPr lang="en-US" sz="2200" dirty="0">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 using Web Scraping and parsing HTML documents using </a:t>
            </a:r>
            <a:r>
              <a:rPr lang="en-US" sz="8800" dirty="0" err="1">
                <a:solidFill>
                  <a:schemeClr val="accent3">
                    <a:lumMod val="25000"/>
                  </a:schemeClr>
                </a:solidFill>
                <a:latin typeface="Abadi"/>
              </a:rPr>
              <a:t>BeautifulSoup</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 using Pandas and </a:t>
            </a:r>
            <a:r>
              <a:rPr lang="en-US" sz="8800" dirty="0" err="1">
                <a:solidFill>
                  <a:schemeClr val="accent3">
                    <a:lumMod val="25000"/>
                  </a:schemeClr>
                </a:solidFill>
                <a:latin typeface="Abadi"/>
              </a:rPr>
              <a:t>Numpy</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a:t>
            </a:r>
            <a:r>
              <a:rPr lang="en-US" sz="8800" dirty="0" err="1">
                <a:solidFill>
                  <a:schemeClr val="accent3">
                    <a:lumMod val="25000"/>
                  </a:schemeClr>
                </a:solidFill>
                <a:latin typeface="Abadi"/>
              </a:rPr>
              <a:t>modelsS</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365662"/>
            <a:ext cx="10515600" cy="4811301"/>
          </a:xfrm>
          <a:prstGeom prst="rect">
            <a:avLst/>
          </a:prstGeom>
        </p:spPr>
        <p:txBody>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264125"/>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3" name="TextBox 2">
            <a:extLst>
              <a:ext uri="{FF2B5EF4-FFF2-40B4-BE49-F238E27FC236}">
                <a16:creationId xmlns:a16="http://schemas.microsoft.com/office/drawing/2014/main" id="{5E533090-C4BD-4F70-8853-FF74CB89489B}"/>
              </a:ext>
            </a:extLst>
          </p:cNvPr>
          <p:cNvSpPr txBox="1"/>
          <p:nvPr/>
        </p:nvSpPr>
        <p:spPr>
          <a:xfrm>
            <a:off x="338709" y="1365662"/>
            <a:ext cx="11853291" cy="5262979"/>
          </a:xfrm>
          <a:prstGeom prst="rect">
            <a:avLst/>
          </a:prstGeom>
          <a:noFill/>
        </p:spPr>
        <p:txBody>
          <a:bodyPr wrap="square">
            <a:spAutoFit/>
          </a:bodyPr>
          <a:lstStyle/>
          <a:p>
            <a:pPr algn="l"/>
            <a:r>
              <a:rPr lang="en-US" sz="2400" b="0" i="0" dirty="0">
                <a:effectLst/>
                <a:latin typeface="Abadi" panose="020B0604020104020204" pitchFamily="34" charset="0"/>
              </a:rPr>
              <a:t>Data Acquisition for SpaceX Falcon 9 Analysis</a:t>
            </a:r>
          </a:p>
          <a:p>
            <a:pPr algn="l"/>
            <a:r>
              <a:rPr lang="en-US" sz="2400" b="0" i="0" dirty="0">
                <a:effectLst/>
                <a:latin typeface="Abadi" panose="020B0604020104020204" pitchFamily="34" charset="0"/>
              </a:rPr>
              <a:t>This project leveraged two primary data sources to analyze SpaceX Falcon 9 launches:</a:t>
            </a:r>
          </a:p>
          <a:p>
            <a:pPr algn="l"/>
            <a:r>
              <a:rPr lang="en-US" sz="2400" b="0" i="0" dirty="0">
                <a:effectLst/>
                <a:latin typeface="Abadi" panose="020B0604020104020204" pitchFamily="34" charset="0"/>
              </a:rPr>
              <a:t>1. SpaceX API:</a:t>
            </a:r>
          </a:p>
          <a:p>
            <a:pPr lvl="1">
              <a:buFont typeface="Arial" panose="020B0604020202020204" pitchFamily="34" charset="0"/>
              <a:buChar char="•"/>
            </a:pPr>
            <a:r>
              <a:rPr lang="en-US" sz="2400" b="0" i="0" dirty="0">
                <a:effectLst/>
                <a:latin typeface="Abadi" panose="020B0604020104020204" pitchFamily="34" charset="0"/>
              </a:rPr>
              <a:t>  Employed a RESTful API interface to retrieve launch data.</a:t>
            </a:r>
          </a:p>
          <a:p>
            <a:pPr lvl="1">
              <a:buFont typeface="Arial" panose="020B0604020202020204" pitchFamily="34" charset="0"/>
              <a:buChar char="•"/>
            </a:pPr>
            <a:r>
              <a:rPr lang="en-US" sz="2400" b="0" i="0" dirty="0">
                <a:effectLst/>
                <a:latin typeface="Abadi" panose="020B0604020104020204" pitchFamily="34" charset="0"/>
              </a:rPr>
              <a:t>  Defined helper functions to facilitate extraction using launch identifier numbers.</a:t>
            </a:r>
          </a:p>
          <a:p>
            <a:pPr lvl="1">
              <a:buFont typeface="Arial" panose="020B0604020202020204" pitchFamily="34" charset="0"/>
              <a:buChar char="•"/>
            </a:pPr>
            <a:r>
              <a:rPr lang="en-US" sz="2400" b="0" i="0" dirty="0">
                <a:effectLst/>
                <a:latin typeface="Abadi" panose="020B0604020104020204" pitchFamily="34" charset="0"/>
              </a:rPr>
              <a:t>  Requested and parsed JSON response data using GET requests.</a:t>
            </a:r>
          </a:p>
          <a:p>
            <a:pPr lvl="1">
              <a:buFont typeface="Arial" panose="020B0604020202020204" pitchFamily="34" charset="0"/>
              <a:buChar char="•"/>
            </a:pPr>
            <a:r>
              <a:rPr lang="en-US" sz="2400" b="0" i="0" dirty="0">
                <a:effectLst/>
                <a:latin typeface="Abadi" panose="020B0604020104020204" pitchFamily="34" charset="0"/>
              </a:rPr>
              <a:t>  Decoded the response and converted it into a Pandas </a:t>
            </a:r>
            <a:r>
              <a:rPr lang="en-US" sz="2400" b="0" i="0" dirty="0" err="1">
                <a:effectLst/>
                <a:latin typeface="Abadi" panose="020B0604020104020204" pitchFamily="34" charset="0"/>
              </a:rPr>
              <a:t>DataFrame</a:t>
            </a:r>
            <a:r>
              <a:rPr lang="en-US" sz="2400" b="0" i="0" dirty="0">
                <a:effectLst/>
                <a:latin typeface="Abadi" panose="020B0604020104020204" pitchFamily="34" charset="0"/>
              </a:rPr>
              <a:t> for further analysis.</a:t>
            </a:r>
          </a:p>
          <a:p>
            <a:pPr algn="l"/>
            <a:r>
              <a:rPr lang="en-US" sz="2400" b="0" i="0" dirty="0">
                <a:effectLst/>
                <a:latin typeface="Abadi" panose="020B0604020104020204" pitchFamily="34" charset="0"/>
              </a:rPr>
              <a:t>2. Web Scraping:</a:t>
            </a:r>
          </a:p>
          <a:p>
            <a:pPr lvl="1">
              <a:buFont typeface="Arial" panose="020B0604020202020204" pitchFamily="34" charset="0"/>
              <a:buChar char="•"/>
            </a:pPr>
            <a:r>
              <a:rPr lang="en-US" sz="2400" b="0" i="0" dirty="0">
                <a:effectLst/>
                <a:latin typeface="Abadi" panose="020B0604020104020204" pitchFamily="34" charset="0"/>
              </a:rPr>
              <a:t>  Scraped historical launch records from a dedicated Wikipedia page.</a:t>
            </a:r>
          </a:p>
          <a:p>
            <a:pPr lvl="1">
              <a:buFont typeface="Arial" panose="020B0604020202020204" pitchFamily="34" charset="0"/>
              <a:buChar char="•"/>
            </a:pPr>
            <a:r>
              <a:rPr lang="en-US" sz="2400" b="0" i="0" dirty="0">
                <a:effectLst/>
                <a:latin typeface="Abadi" panose="020B0604020104020204" pitchFamily="34" charset="0"/>
              </a:rPr>
              <a:t>  Utilized </a:t>
            </a:r>
            <a:r>
              <a:rPr lang="en-US" sz="2400" b="0" i="0" dirty="0" err="1">
                <a:effectLst/>
                <a:latin typeface="Abadi" panose="020B0604020104020204" pitchFamily="34" charset="0"/>
              </a:rPr>
              <a:t>BeautifulSoup</a:t>
            </a:r>
            <a:r>
              <a:rPr lang="en-US" sz="2400" b="0" i="0" dirty="0">
                <a:effectLst/>
                <a:latin typeface="Abadi" panose="020B0604020104020204" pitchFamily="34" charset="0"/>
              </a:rPr>
              <a:t> and Requests libraries for efficient data extraction.</a:t>
            </a:r>
          </a:p>
          <a:p>
            <a:pPr lvl="1">
              <a:buFont typeface="Arial" panose="020B0604020202020204" pitchFamily="34" charset="0"/>
              <a:buChar char="•"/>
            </a:pPr>
            <a:r>
              <a:rPr lang="en-US" sz="2400" b="0" i="0" dirty="0">
                <a:effectLst/>
                <a:latin typeface="Abadi" panose="020B0604020104020204" pitchFamily="34" charset="0"/>
              </a:rPr>
              <a:t>  Extracted the Falcon 9 launch data from an HTML table format.</a:t>
            </a:r>
          </a:p>
          <a:p>
            <a:pPr lvl="1">
              <a:buFont typeface="Arial" panose="020B0604020202020204" pitchFamily="34" charset="0"/>
              <a:buChar char="•"/>
            </a:pPr>
            <a:r>
              <a:rPr lang="en-US" sz="2400" b="0" i="0" dirty="0">
                <a:effectLst/>
                <a:latin typeface="Abadi" panose="020B0604020104020204" pitchFamily="34" charset="0"/>
              </a:rPr>
              <a:t>  Parsed the table and converted it into a Pandas </a:t>
            </a:r>
            <a:r>
              <a:rPr lang="en-US" sz="2400" b="0" i="0" dirty="0" err="1">
                <a:effectLst/>
                <a:latin typeface="Abadi" panose="020B0604020104020204" pitchFamily="34" charset="0"/>
              </a:rPr>
              <a:t>DataFrame</a:t>
            </a:r>
            <a:r>
              <a:rPr lang="en-US" sz="2400" b="0" i="0" dirty="0">
                <a:effectLst/>
                <a:latin typeface="Abadi" panose="020B0604020104020204" pitchFamily="34" charset="0"/>
              </a:rPr>
              <a:t> for integration with the API data.</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771408" y="1792288"/>
            <a:ext cx="5599854"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792288"/>
            <a:ext cx="5247245" cy="4225925"/>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GET request is used to request SpaceX launch data and then data filtering and wrangling is performed using Pandas</a:t>
            </a:r>
          </a:p>
          <a:p>
            <a:pPr>
              <a:lnSpc>
                <a:spcPct val="100000"/>
              </a:lnSpc>
              <a:spcBef>
                <a:spcPts val="1400"/>
              </a:spcBef>
            </a:pPr>
            <a:r>
              <a:rPr lang="en-US" sz="2200" dirty="0">
                <a:solidFill>
                  <a:schemeClr val="accent3">
                    <a:lumMod val="25000"/>
                  </a:schemeClr>
                </a:solidFill>
                <a:latin typeface="Abadi" panose="020B0604020104020204" pitchFamily="34" charset="0"/>
              </a:rPr>
              <a:t>Part of notebook is provided here,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link is provided below.</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Link: </a:t>
            </a:r>
            <a:r>
              <a:rPr lang="en-US" sz="2200" dirty="0">
                <a:solidFill>
                  <a:schemeClr val="accent3">
                    <a:lumMod val="25000"/>
                  </a:schemeClr>
                </a:solidFill>
                <a:latin typeface="Abadi" panose="020B0604020104020204" pitchFamily="34" charset="0"/>
                <a:hlinkClick r:id="rId4"/>
              </a:rPr>
              <a:t>https://github.com/MikheilKvizhinadze2001/Applied_Data_Science_Capstone_IBM/blob/main/jupyter-labs-spacex-data-collection-api.ipynb</a:t>
            </a:r>
            <a:endParaRPr lang="en-US" sz="2200" dirty="0">
              <a:solidFill>
                <a:schemeClr val="accent3">
                  <a:lumMod val="25000"/>
                </a:schemeClr>
              </a:solidFill>
              <a:latin typeface="Abadi" panose="020B0604020104020204" pitchFamily="34" charset="0"/>
            </a:endParaRPr>
          </a:p>
          <a:p>
            <a:endParaRPr lang="en-US" dirty="0">
              <a:latin typeface="Abadi" panose="020B0604020104020204" pitchFamily="34" charset="0"/>
            </a:endParaRPr>
          </a:p>
          <a:p>
            <a:endParaRPr lang="en-US" dirty="0">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descr="A screenshot of a computer&#10;&#10;Description automatically generated">
            <a:extLst>
              <a:ext uri="{FF2B5EF4-FFF2-40B4-BE49-F238E27FC236}">
                <a16:creationId xmlns:a16="http://schemas.microsoft.com/office/drawing/2014/main" id="{2B9E22E0-9632-57F6-9236-0FF1C5DBA6B3}"/>
              </a:ext>
            </a:extLst>
          </p:cNvPr>
          <p:cNvPicPr>
            <a:picLocks noChangeAspect="1"/>
          </p:cNvPicPr>
          <p:nvPr/>
        </p:nvPicPr>
        <p:blipFill>
          <a:blip r:embed="rId5"/>
          <a:stretch>
            <a:fillRect/>
          </a:stretch>
        </p:blipFill>
        <p:spPr>
          <a:xfrm>
            <a:off x="5326237" y="1460665"/>
            <a:ext cx="6394708" cy="485868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358342" y="2053545"/>
            <a:ext cx="4967750"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Getting relevant HTML document and using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to parse the data</a:t>
            </a:r>
          </a:p>
          <a:p>
            <a:pPr>
              <a:lnSpc>
                <a:spcPct val="100000"/>
              </a:lnSpc>
              <a:spcBef>
                <a:spcPts val="1400"/>
              </a:spcBef>
            </a:pPr>
            <a:r>
              <a:rPr lang="en-US" sz="2200" dirty="0">
                <a:solidFill>
                  <a:schemeClr val="accent3">
                    <a:lumMod val="25000"/>
                  </a:schemeClr>
                </a:solidFill>
                <a:latin typeface="Abadi"/>
              </a:rPr>
              <a:t>Creating data frame using Pandas</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Detailed explanation is provided below (</a:t>
            </a:r>
            <a:r>
              <a:rPr lang="en-US" sz="2200" dirty="0" err="1">
                <a:solidFill>
                  <a:schemeClr val="accent3">
                    <a:lumMod val="25000"/>
                  </a:schemeClr>
                </a:solidFill>
                <a:latin typeface="Abadi"/>
              </a:rPr>
              <a:t>Github</a:t>
            </a:r>
            <a:r>
              <a:rPr lang="en-US" sz="2200" dirty="0">
                <a:solidFill>
                  <a:schemeClr val="accent3">
                    <a:lumMod val="25000"/>
                  </a:schemeClr>
                </a:solidFill>
                <a:latin typeface="Abadi"/>
              </a:rPr>
              <a:t> link):</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https://github.com/MikheilKvizhinadze2001/Applied_Data_Science_Capstone_IBM/blob/main/web_scraping.ipynb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9" name="Picture 8" descr="A screenshot of a computer program&#10;&#10;Description automatically generated">
            <a:extLst>
              <a:ext uri="{FF2B5EF4-FFF2-40B4-BE49-F238E27FC236}">
                <a16:creationId xmlns:a16="http://schemas.microsoft.com/office/drawing/2014/main" id="{768C3937-085E-67E5-E542-B6F49DDC0883}"/>
              </a:ext>
            </a:extLst>
          </p:cNvPr>
          <p:cNvPicPr>
            <a:picLocks noChangeAspect="1"/>
          </p:cNvPicPr>
          <p:nvPr/>
        </p:nvPicPr>
        <p:blipFill rotWithShape="1">
          <a:blip r:embed="rId4"/>
          <a:srcRect l="1269"/>
          <a:stretch/>
        </p:blipFill>
        <p:spPr>
          <a:xfrm>
            <a:off x="5326091" y="1240099"/>
            <a:ext cx="6865909" cy="4785474"/>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411</TotalTime>
  <Words>1898</Words>
  <Application>Microsoft Office PowerPoint</Application>
  <PresentationFormat>Widescreen</PresentationFormat>
  <Paragraphs>235</Paragraphs>
  <Slides>52</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Abadi</vt:lpstr>
      <vt:lpstr>Arial</vt:lpstr>
      <vt:lpstr>Calibri</vt:lpstr>
      <vt:lpstr>Calibri Light</vt:lpstr>
      <vt:lpstr>Google Sans</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Wrangling (Continued)</vt:lpstr>
      <vt:lpstr>PowerPoint Presentation</vt:lpstr>
      <vt:lpstr>PowerPoint Presentation</vt:lpstr>
      <vt:lpstr>PowerPoint Presentation</vt:lpstr>
      <vt:lpstr>Build an Interactive Map with Folium</vt:lpstr>
      <vt:lpstr>PowerPoint Presentation</vt:lpstr>
      <vt:lpstr>Build a Dashboard with Plotly Dash</vt:lpstr>
      <vt:lpstr>PowerPoint Presentation</vt:lpstr>
      <vt:lpstr>Predictive Analysis (Classification)</vt:lpstr>
      <vt:lpstr>Predictive Analysis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Cape Canaveral Space Launch Complex 40 Success rates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mikheilkvijo@gmail.com</cp:lastModifiedBy>
  <cp:revision>229</cp:revision>
  <dcterms:created xsi:type="dcterms:W3CDTF">2021-04-29T18:58:34Z</dcterms:created>
  <dcterms:modified xsi:type="dcterms:W3CDTF">2023-12-12T15:10:38Z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